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0"/>
    <p:sldId id="257" r:id="rId31"/>
    <p:sldId id="258" r:id="rId32"/>
    <p:sldId id="259" r:id="rId33"/>
    <p:sldId id="260" r:id="rId34"/>
    <p:sldId id="261" r:id="rId35"/>
    <p:sldId id="262" r:id="rId36"/>
    <p:sldId id="263" r:id="rId37"/>
    <p:sldId id="264" r:id="rId38"/>
    <p:sldId id="265" r:id="rId39"/>
    <p:sldId id="266" r:id="rId40"/>
    <p:sldId id="267" r:id="rId41"/>
    <p:sldId id="268" r:id="rId42"/>
    <p:sldId id="269" r:id="rId43"/>
    <p:sldId id="270" r:id="rId44"/>
    <p:sldId id="271" r:id="rId45"/>
    <p:sldId id="272" r:id="rId46"/>
    <p:sldId id="273" r:id="rId47"/>
    <p:sldId id="274" r:id="rId48"/>
    <p:sldId id="275" r:id="rId49"/>
    <p:sldId id="276" r:id="rId50"/>
    <p:sldId id="277" r:id="rId51"/>
    <p:sldId id="278" r:id="rId52"/>
    <p:sldId id="279" r:id="rId53"/>
    <p:sldId id="280" r:id="rId54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Open Sans Extra Bold" charset="1" panose="020B0906030804020204"/>
      <p:regular r:id="rId10"/>
    </p:embeddedFont>
    <p:embeddedFont>
      <p:font typeface="Open Sans Extra Bold Italics" charset="1" panose="020B0906030804020204"/>
      <p:regular r:id="rId11"/>
    </p:embeddedFont>
    <p:embeddedFont>
      <p:font typeface="Poppins" charset="1" panose="00000500000000000000"/>
      <p:regular r:id="rId12"/>
    </p:embeddedFont>
    <p:embeddedFont>
      <p:font typeface="Poppins Bold" charset="1" panose="00000800000000000000"/>
      <p:regular r:id="rId13"/>
    </p:embeddedFont>
    <p:embeddedFont>
      <p:font typeface="Poppins Italics" charset="1" panose="00000500000000000000"/>
      <p:regular r:id="rId14"/>
    </p:embeddedFont>
    <p:embeddedFont>
      <p:font typeface="Poppins Bold Italics" charset="1" panose="00000800000000000000"/>
      <p:regular r:id="rId15"/>
    </p:embeddedFont>
    <p:embeddedFont>
      <p:font typeface="Poppins Thin" charset="1" panose="00000300000000000000"/>
      <p:regular r:id="rId16"/>
    </p:embeddedFont>
    <p:embeddedFont>
      <p:font typeface="Poppins Thin Italics" charset="1" panose="00000300000000000000"/>
      <p:regular r:id="rId17"/>
    </p:embeddedFont>
    <p:embeddedFont>
      <p:font typeface="Poppins Extra-Light" charset="1" panose="00000300000000000000"/>
      <p:regular r:id="rId18"/>
    </p:embeddedFont>
    <p:embeddedFont>
      <p:font typeface="Poppins Extra-Light Italics" charset="1" panose="00000300000000000000"/>
      <p:regular r:id="rId19"/>
    </p:embeddedFont>
    <p:embeddedFont>
      <p:font typeface="Poppins Light" charset="1" panose="00000400000000000000"/>
      <p:regular r:id="rId20"/>
    </p:embeddedFont>
    <p:embeddedFont>
      <p:font typeface="Poppins Light Italics" charset="1" panose="00000400000000000000"/>
      <p:regular r:id="rId21"/>
    </p:embeddedFont>
    <p:embeddedFont>
      <p:font typeface="Poppins Medium" charset="1" panose="00000600000000000000"/>
      <p:regular r:id="rId22"/>
    </p:embeddedFont>
    <p:embeddedFont>
      <p:font typeface="Poppins Medium Italics" charset="1" panose="00000600000000000000"/>
      <p:regular r:id="rId23"/>
    </p:embeddedFont>
    <p:embeddedFont>
      <p:font typeface="Poppins Semi-Bold" charset="1" panose="00000700000000000000"/>
      <p:regular r:id="rId24"/>
    </p:embeddedFont>
    <p:embeddedFont>
      <p:font typeface="Poppins Semi-Bold Italics" charset="1" panose="00000700000000000000"/>
      <p:regular r:id="rId25"/>
    </p:embeddedFont>
    <p:embeddedFont>
      <p:font typeface="Poppins Ultra-Bold" charset="1" panose="00000900000000000000"/>
      <p:regular r:id="rId26"/>
    </p:embeddedFont>
    <p:embeddedFont>
      <p:font typeface="Poppins Ultra-Bold Italics" charset="1" panose="00000900000000000000"/>
      <p:regular r:id="rId27"/>
    </p:embeddedFont>
    <p:embeddedFont>
      <p:font typeface="Poppins Heavy" charset="1" panose="00000A00000000000000"/>
      <p:regular r:id="rId28"/>
    </p:embeddedFont>
    <p:embeddedFont>
      <p:font typeface="Poppins Heavy Italics" charset="1" panose="00000A00000000000000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slides/slide1.xml" Type="http://schemas.openxmlformats.org/officeDocument/2006/relationships/slide"/><Relationship Id="rId31" Target="slides/slide2.xml" Type="http://schemas.openxmlformats.org/officeDocument/2006/relationships/slide"/><Relationship Id="rId32" Target="slides/slide3.xml" Type="http://schemas.openxmlformats.org/officeDocument/2006/relationships/slide"/><Relationship Id="rId33" Target="slides/slide4.xml" Type="http://schemas.openxmlformats.org/officeDocument/2006/relationships/slide"/><Relationship Id="rId34" Target="slides/slide5.xml" Type="http://schemas.openxmlformats.org/officeDocument/2006/relationships/slide"/><Relationship Id="rId35" Target="slides/slide6.xml" Type="http://schemas.openxmlformats.org/officeDocument/2006/relationships/slide"/><Relationship Id="rId36" Target="slides/slide7.xml" Type="http://schemas.openxmlformats.org/officeDocument/2006/relationships/slide"/><Relationship Id="rId37" Target="slides/slide8.xml" Type="http://schemas.openxmlformats.org/officeDocument/2006/relationships/slide"/><Relationship Id="rId38" Target="slides/slide9.xml" Type="http://schemas.openxmlformats.org/officeDocument/2006/relationships/slide"/><Relationship Id="rId39" Target="slides/slide10.xml" Type="http://schemas.openxmlformats.org/officeDocument/2006/relationships/slide"/><Relationship Id="rId4" Target="theme/theme1.xml" Type="http://schemas.openxmlformats.org/officeDocument/2006/relationships/theme"/><Relationship Id="rId40" Target="slides/slide11.xml" Type="http://schemas.openxmlformats.org/officeDocument/2006/relationships/slide"/><Relationship Id="rId41" Target="slides/slide12.xml" Type="http://schemas.openxmlformats.org/officeDocument/2006/relationships/slide"/><Relationship Id="rId42" Target="slides/slide13.xml" Type="http://schemas.openxmlformats.org/officeDocument/2006/relationships/slide"/><Relationship Id="rId43" Target="slides/slide14.xml" Type="http://schemas.openxmlformats.org/officeDocument/2006/relationships/slide"/><Relationship Id="rId44" Target="slides/slide15.xml" Type="http://schemas.openxmlformats.org/officeDocument/2006/relationships/slide"/><Relationship Id="rId45" Target="slides/slide16.xml" Type="http://schemas.openxmlformats.org/officeDocument/2006/relationships/slide"/><Relationship Id="rId46" Target="slides/slide17.xml" Type="http://schemas.openxmlformats.org/officeDocument/2006/relationships/slide"/><Relationship Id="rId47" Target="slides/slide18.xml" Type="http://schemas.openxmlformats.org/officeDocument/2006/relationships/slide"/><Relationship Id="rId48" Target="slides/slide19.xml" Type="http://schemas.openxmlformats.org/officeDocument/2006/relationships/slide"/><Relationship Id="rId49" Target="slides/slide20.xml" Type="http://schemas.openxmlformats.org/officeDocument/2006/relationships/slide"/><Relationship Id="rId5" Target="tableStyles.xml" Type="http://schemas.openxmlformats.org/officeDocument/2006/relationships/tableStyles"/><Relationship Id="rId50" Target="slides/slide21.xml" Type="http://schemas.openxmlformats.org/officeDocument/2006/relationships/slide"/><Relationship Id="rId51" Target="slides/slide22.xml" Type="http://schemas.openxmlformats.org/officeDocument/2006/relationships/slide"/><Relationship Id="rId52" Target="slides/slide23.xml" Type="http://schemas.openxmlformats.org/officeDocument/2006/relationships/slide"/><Relationship Id="rId53" Target="slides/slide24.xml" Type="http://schemas.openxmlformats.org/officeDocument/2006/relationships/slide"/><Relationship Id="rId54" Target="slides/slide25.xml" Type="http://schemas.openxmlformats.org/officeDocument/2006/relationships/slide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png" Type="http://schemas.openxmlformats.org/officeDocument/2006/relationships/image"/><Relationship Id="rId4" Target="../media/image16.sv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sv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svg" Type="http://schemas.openxmlformats.org/officeDocument/2006/relationships/image"/><Relationship Id="rId4" Target="../media/image17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Relationship Id="rId3" Target="../media/image19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Relationship Id="rId3" Target="../media/image15.png" Type="http://schemas.openxmlformats.org/officeDocument/2006/relationships/image"/><Relationship Id="rId4" Target="../media/image16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sv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1.png" Type="http://schemas.openxmlformats.org/officeDocument/2006/relationships/image"/><Relationship Id="rId4" Target="../media/image15.png" Type="http://schemas.openxmlformats.org/officeDocument/2006/relationships/image"/><Relationship Id="rId5" Target="../media/image16.sv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2.pn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3.pn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png" Type="http://schemas.openxmlformats.org/officeDocument/2006/relationships/imag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26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Relationship Id="rId4" Target="../media/image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https://www.baeldung.com/cs/linear-vs-logistic-regression#logistic-regression" TargetMode="External" Type="http://schemas.openxmlformats.org/officeDocument/2006/relationships/hyperlink"/><Relationship Id="rId3" Target="https://www.baeldung.com/cs/machine-learning-intro#classification" TargetMode="External" Type="http://schemas.openxmlformats.org/officeDocument/2006/relationships/hyperlink"/><Relationship Id="rId4" Target="https://www.baeldung.com/cs/classification-model-evaluation#binary-classification" TargetMode="External" Type="http://schemas.openxmlformats.org/officeDocument/2006/relationships/hyperlink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097502" y="5590237"/>
            <a:ext cx="14099416" cy="14099416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747857" y="2366457"/>
            <a:ext cx="8378015" cy="48285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2819"/>
              </a:lnSpc>
            </a:pPr>
            <a:r>
              <a:rPr lang="en-US" sz="9156">
                <a:solidFill>
                  <a:srgbClr val="051D40"/>
                </a:solidFill>
                <a:latin typeface="Open Sans Extra Bold"/>
              </a:rPr>
              <a:t>Legendary</a:t>
            </a:r>
          </a:p>
          <a:p>
            <a:pPr>
              <a:lnSpc>
                <a:spcPts val="12819"/>
              </a:lnSpc>
            </a:pPr>
            <a:r>
              <a:rPr lang="en-US" sz="9156">
                <a:solidFill>
                  <a:srgbClr val="051D40"/>
                </a:solidFill>
                <a:latin typeface="Open Sans Extra Bold"/>
              </a:rPr>
              <a:t>Pokemon</a:t>
            </a:r>
          </a:p>
          <a:p>
            <a:pPr>
              <a:lnSpc>
                <a:spcPts val="12819"/>
              </a:lnSpc>
              <a:spcBef>
                <a:spcPct val="0"/>
              </a:spcBef>
            </a:pPr>
            <a:r>
              <a:rPr lang="en-US" sz="9156">
                <a:solidFill>
                  <a:srgbClr val="051D40"/>
                </a:solidFill>
                <a:latin typeface="Open Sans Extra Bold"/>
              </a:rPr>
              <a:t>Classification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6420234" y="-1717598"/>
            <a:ext cx="3735531" cy="3735531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747857" y="-643475"/>
            <a:ext cx="1286950" cy="1286950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-1929195" y="8389571"/>
            <a:ext cx="3735531" cy="3735531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8757394" y="7522582"/>
            <a:ext cx="8779632" cy="1733977"/>
          </a:xfrm>
          <a:custGeom>
            <a:avLst/>
            <a:gdLst/>
            <a:ahLst/>
            <a:cxnLst/>
            <a:rect r="r" b="b" t="t" l="l"/>
            <a:pathLst>
              <a:path h="1733977" w="8779632">
                <a:moveTo>
                  <a:pt x="0" y="0"/>
                </a:moveTo>
                <a:lnTo>
                  <a:pt x="8779632" y="0"/>
                </a:lnTo>
                <a:lnTo>
                  <a:pt x="8779632" y="1733977"/>
                </a:lnTo>
                <a:lnTo>
                  <a:pt x="0" y="17339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747857" y="7233131"/>
            <a:ext cx="7366063" cy="5015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55"/>
              </a:lnSpc>
              <a:spcBef>
                <a:spcPct val="0"/>
              </a:spcBef>
            </a:pPr>
            <a:r>
              <a:rPr lang="en-US" sz="2753" spc="-55">
                <a:solidFill>
                  <a:srgbClr val="051D40"/>
                </a:solidFill>
                <a:latin typeface="Poppins"/>
              </a:rPr>
              <a:t>Using Logistic Regression</a:t>
            </a:r>
          </a:p>
        </p:txBody>
      </p:sp>
      <p:grpSp>
        <p:nvGrpSpPr>
          <p:cNvPr name="Group 17" id="17"/>
          <p:cNvGrpSpPr>
            <a:grpSpLocks noChangeAspect="true"/>
          </p:cNvGrpSpPr>
          <p:nvPr/>
        </p:nvGrpSpPr>
        <p:grpSpPr>
          <a:xfrm rot="0">
            <a:off x="8573918" y="3143201"/>
            <a:ext cx="9146584" cy="5246370"/>
            <a:chOff x="0" y="0"/>
            <a:chExt cx="7981950" cy="457835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765810" y="21590"/>
              <a:ext cx="6451600" cy="4326890"/>
            </a:xfrm>
            <a:custGeom>
              <a:avLst/>
              <a:gdLst/>
              <a:ahLst/>
              <a:cxnLst/>
              <a:rect r="r" b="b" t="t" l="l"/>
              <a:pathLst>
                <a:path h="4326890" w="6451600">
                  <a:moveTo>
                    <a:pt x="6224270" y="0"/>
                  </a:moveTo>
                  <a:lnTo>
                    <a:pt x="226060" y="0"/>
                  </a:lnTo>
                  <a:cubicBezTo>
                    <a:pt x="101600" y="0"/>
                    <a:pt x="0" y="101600"/>
                    <a:pt x="0" y="226060"/>
                  </a:cubicBezTo>
                  <a:lnTo>
                    <a:pt x="0" y="4326890"/>
                  </a:lnTo>
                  <a:lnTo>
                    <a:pt x="6451601" y="4326890"/>
                  </a:lnTo>
                  <a:lnTo>
                    <a:pt x="6451601" y="226060"/>
                  </a:lnTo>
                  <a:cubicBezTo>
                    <a:pt x="6450331" y="101600"/>
                    <a:pt x="6348731" y="0"/>
                    <a:pt x="6224270" y="0"/>
                  </a:cubicBezTo>
                  <a:close/>
                  <a:moveTo>
                    <a:pt x="6252210" y="4043680"/>
                  </a:moveTo>
                  <a:lnTo>
                    <a:pt x="196851" y="4043680"/>
                  </a:lnTo>
                  <a:lnTo>
                    <a:pt x="196851" y="255270"/>
                  </a:lnTo>
                  <a:lnTo>
                    <a:pt x="6252210" y="255270"/>
                  </a:lnTo>
                  <a:lnTo>
                    <a:pt x="6252210" y="4043680"/>
                  </a:lnTo>
                  <a:close/>
                </a:path>
              </a:pathLst>
            </a:custGeom>
            <a:solidFill>
              <a:srgbClr val="242424"/>
            </a:solid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7981950" cy="4542790"/>
            </a:xfrm>
            <a:custGeom>
              <a:avLst/>
              <a:gdLst/>
              <a:ahLst/>
              <a:cxnLst/>
              <a:rect r="r" b="b" t="t" l="l"/>
              <a:pathLst>
                <a:path h="4542790" w="7981950">
                  <a:moveTo>
                    <a:pt x="7239000" y="4348480"/>
                  </a:moveTo>
                  <a:lnTo>
                    <a:pt x="7239000" y="243840"/>
                  </a:lnTo>
                  <a:cubicBezTo>
                    <a:pt x="7239000" y="109220"/>
                    <a:pt x="7129780" y="0"/>
                    <a:pt x="6995160" y="0"/>
                  </a:cubicBezTo>
                  <a:lnTo>
                    <a:pt x="985520" y="0"/>
                  </a:lnTo>
                  <a:cubicBezTo>
                    <a:pt x="852170" y="0"/>
                    <a:pt x="742950" y="109220"/>
                    <a:pt x="742950" y="243840"/>
                  </a:cubicBezTo>
                  <a:lnTo>
                    <a:pt x="742950" y="4349750"/>
                  </a:lnTo>
                  <a:lnTo>
                    <a:pt x="0" y="4349750"/>
                  </a:lnTo>
                  <a:lnTo>
                    <a:pt x="0" y="4447540"/>
                  </a:lnTo>
                  <a:cubicBezTo>
                    <a:pt x="0" y="4500880"/>
                    <a:pt x="43180" y="4542790"/>
                    <a:pt x="95250" y="4542790"/>
                  </a:cubicBezTo>
                  <a:lnTo>
                    <a:pt x="7886700" y="4542790"/>
                  </a:lnTo>
                  <a:cubicBezTo>
                    <a:pt x="7940040" y="4542790"/>
                    <a:pt x="7981950" y="4499610"/>
                    <a:pt x="7981950" y="4447540"/>
                  </a:cubicBezTo>
                  <a:lnTo>
                    <a:pt x="7981950" y="4349750"/>
                  </a:lnTo>
                  <a:lnTo>
                    <a:pt x="7239000" y="4349750"/>
                  </a:lnTo>
                  <a:close/>
                  <a:moveTo>
                    <a:pt x="4519930" y="4348480"/>
                  </a:moveTo>
                  <a:lnTo>
                    <a:pt x="4519930" y="4349750"/>
                  </a:lnTo>
                  <a:cubicBezTo>
                    <a:pt x="4519930" y="4403090"/>
                    <a:pt x="4476750" y="4445000"/>
                    <a:pt x="4424680" y="4445000"/>
                  </a:cubicBezTo>
                  <a:lnTo>
                    <a:pt x="3557270" y="4445000"/>
                  </a:lnTo>
                  <a:cubicBezTo>
                    <a:pt x="3503930" y="4445000"/>
                    <a:pt x="3462020" y="4401820"/>
                    <a:pt x="3462020" y="4349750"/>
                  </a:cubicBezTo>
                  <a:lnTo>
                    <a:pt x="3462020" y="4348480"/>
                  </a:lnTo>
                  <a:lnTo>
                    <a:pt x="765810" y="4348480"/>
                  </a:lnTo>
                  <a:lnTo>
                    <a:pt x="765810" y="247650"/>
                  </a:lnTo>
                  <a:cubicBezTo>
                    <a:pt x="765810" y="123190"/>
                    <a:pt x="867410" y="21590"/>
                    <a:pt x="991870" y="21590"/>
                  </a:cubicBezTo>
                  <a:lnTo>
                    <a:pt x="6990080" y="21590"/>
                  </a:lnTo>
                  <a:cubicBezTo>
                    <a:pt x="7114539" y="21590"/>
                    <a:pt x="7216139" y="123190"/>
                    <a:pt x="7216139" y="247650"/>
                  </a:cubicBezTo>
                  <a:lnTo>
                    <a:pt x="7216139" y="4348480"/>
                  </a:lnTo>
                  <a:lnTo>
                    <a:pt x="4519930" y="4348480"/>
                  </a:lnTo>
                  <a:close/>
                </a:path>
              </a:pathLst>
            </a:custGeom>
            <a:solidFill>
              <a:srgbClr val="E9E9E9"/>
            </a:solidFill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3460750" y="4349750"/>
              <a:ext cx="1059180" cy="96520"/>
            </a:xfrm>
            <a:custGeom>
              <a:avLst/>
              <a:gdLst/>
              <a:ahLst/>
              <a:cxnLst/>
              <a:rect r="r" b="b" t="t" l="l"/>
              <a:pathLst>
                <a:path h="96520" w="1059180">
                  <a:moveTo>
                    <a:pt x="96520" y="96520"/>
                  </a:moveTo>
                  <a:lnTo>
                    <a:pt x="963930" y="96520"/>
                  </a:lnTo>
                  <a:cubicBezTo>
                    <a:pt x="1017270" y="96520"/>
                    <a:pt x="1059180" y="53340"/>
                    <a:pt x="1059180" y="1270"/>
                  </a:cubicBezTo>
                  <a:lnTo>
                    <a:pt x="1059180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53340"/>
                    <a:pt x="43180" y="96520"/>
                    <a:pt x="96520" y="96520"/>
                  </a:cubicBez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163830" y="4542790"/>
              <a:ext cx="7654290" cy="35560"/>
            </a:xfrm>
            <a:custGeom>
              <a:avLst/>
              <a:gdLst/>
              <a:ahLst/>
              <a:cxnLst/>
              <a:rect r="r" b="b" t="t" l="l"/>
              <a:pathLst>
                <a:path h="35560" w="7654290">
                  <a:moveTo>
                    <a:pt x="0" y="0"/>
                  </a:moveTo>
                  <a:cubicBezTo>
                    <a:pt x="0" y="20320"/>
                    <a:pt x="16510" y="35560"/>
                    <a:pt x="35560" y="35560"/>
                  </a:cubicBezTo>
                  <a:lnTo>
                    <a:pt x="7618730" y="35560"/>
                  </a:lnTo>
                  <a:cubicBezTo>
                    <a:pt x="7639050" y="35560"/>
                    <a:pt x="7654290" y="19050"/>
                    <a:pt x="765429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962660" y="276860"/>
              <a:ext cx="6055360" cy="3789680"/>
            </a:xfrm>
            <a:custGeom>
              <a:avLst/>
              <a:gdLst/>
              <a:ahLst/>
              <a:cxnLst/>
              <a:rect r="r" b="b" t="t" l="l"/>
              <a:pathLst>
                <a:path h="3789680" w="6055360">
                  <a:moveTo>
                    <a:pt x="0" y="0"/>
                  </a:moveTo>
                  <a:lnTo>
                    <a:pt x="6055360" y="0"/>
                  </a:lnTo>
                  <a:lnTo>
                    <a:pt x="6055360" y="3789680"/>
                  </a:lnTo>
                  <a:lnTo>
                    <a:pt x="0" y="3789680"/>
                  </a:lnTo>
                  <a:close/>
                </a:path>
              </a:pathLst>
            </a:custGeom>
            <a:blipFill>
              <a:blip r:embed="rId3"/>
              <a:stretch>
                <a:fillRect l="0" t="-27229" r="0" b="-27229"/>
              </a:stretch>
            </a:blipFill>
          </p:spPr>
        </p:sp>
      </p:grpSp>
      <p:sp>
        <p:nvSpPr>
          <p:cNvPr name="TextBox 23" id="23"/>
          <p:cNvSpPr txBox="true"/>
          <p:nvPr/>
        </p:nvSpPr>
        <p:spPr>
          <a:xfrm rot="0">
            <a:off x="747857" y="1966617"/>
            <a:ext cx="6452949" cy="456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21"/>
              </a:lnSpc>
              <a:spcBef>
                <a:spcPct val="0"/>
              </a:spcBef>
            </a:pPr>
            <a:r>
              <a:rPr lang="en-US" sz="2586" spc="-51">
                <a:solidFill>
                  <a:srgbClr val="5B98BA"/>
                </a:solidFill>
                <a:latin typeface="Poppins Bold"/>
              </a:rPr>
              <a:t>Introduction to Machine </a:t>
            </a:r>
            <a:r>
              <a:rPr lang="en-US" sz="2586" spc="-51">
                <a:solidFill>
                  <a:srgbClr val="5B98BA"/>
                </a:solidFill>
                <a:latin typeface="Poppins Bold"/>
              </a:rPr>
              <a:t>Learning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0683812" y="527144"/>
            <a:ext cx="7366063" cy="5015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55"/>
              </a:lnSpc>
              <a:spcBef>
                <a:spcPct val="0"/>
              </a:spcBef>
            </a:pPr>
            <a:r>
              <a:rPr lang="en-US" sz="2753" spc="-55">
                <a:solidFill>
                  <a:srgbClr val="051D40"/>
                </a:solidFill>
                <a:latin typeface="Poppins Bold"/>
              </a:rPr>
              <a:t>6410406827    Pawat    Puttimit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123887" y="-2346523"/>
            <a:ext cx="4693046" cy="4693046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7005656" y="1529977"/>
            <a:ext cx="10253644" cy="1523841"/>
          </a:xfrm>
          <a:custGeom>
            <a:avLst/>
            <a:gdLst/>
            <a:ahLst/>
            <a:cxnLst/>
            <a:rect r="r" b="b" t="t" l="l"/>
            <a:pathLst>
              <a:path h="1523841" w="10253644">
                <a:moveTo>
                  <a:pt x="0" y="0"/>
                </a:moveTo>
                <a:lnTo>
                  <a:pt x="10253644" y="0"/>
                </a:lnTo>
                <a:lnTo>
                  <a:pt x="10253644" y="1523841"/>
                </a:lnTo>
                <a:lnTo>
                  <a:pt x="0" y="15238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2870583" y="3387500"/>
            <a:ext cx="12546834" cy="4227738"/>
          </a:xfrm>
          <a:custGeom>
            <a:avLst/>
            <a:gdLst/>
            <a:ahLst/>
            <a:cxnLst/>
            <a:rect r="r" b="b" t="t" l="l"/>
            <a:pathLst>
              <a:path h="4227738" w="12546834">
                <a:moveTo>
                  <a:pt x="0" y="0"/>
                </a:moveTo>
                <a:lnTo>
                  <a:pt x="12546834" y="0"/>
                </a:lnTo>
                <a:lnTo>
                  <a:pt x="12546834" y="4227738"/>
                </a:lnTo>
                <a:lnTo>
                  <a:pt x="0" y="42277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2423958" y="7948613"/>
            <a:ext cx="13683636" cy="1030706"/>
          </a:xfrm>
          <a:custGeom>
            <a:avLst/>
            <a:gdLst/>
            <a:ahLst/>
            <a:cxnLst/>
            <a:rect r="r" b="b" t="t" l="l"/>
            <a:pathLst>
              <a:path h="1030706" w="13683636">
                <a:moveTo>
                  <a:pt x="0" y="0"/>
                </a:moveTo>
                <a:lnTo>
                  <a:pt x="13683637" y="0"/>
                </a:lnTo>
                <a:lnTo>
                  <a:pt x="13683637" y="1030706"/>
                </a:lnTo>
                <a:lnTo>
                  <a:pt x="0" y="103070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-231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042220" y="1377577"/>
            <a:ext cx="8132432" cy="13684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1200"/>
              </a:lnSpc>
              <a:spcBef>
                <a:spcPct val="0"/>
              </a:spcBef>
            </a:pPr>
            <a:r>
              <a:rPr lang="en-US" sz="8000">
                <a:solidFill>
                  <a:srgbClr val="051D40"/>
                </a:solidFill>
                <a:latin typeface="Open Sans Extra Bold"/>
              </a:rPr>
              <a:t>Log Loss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5DA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8990215" y="810330"/>
            <a:ext cx="8541900" cy="8666340"/>
          </a:xfrm>
          <a:custGeom>
            <a:avLst/>
            <a:gdLst/>
            <a:ahLst/>
            <a:cxnLst/>
            <a:rect r="r" b="b" t="t" l="l"/>
            <a:pathLst>
              <a:path h="8666340" w="8541900">
                <a:moveTo>
                  <a:pt x="0" y="0"/>
                </a:moveTo>
                <a:lnTo>
                  <a:pt x="8541901" y="0"/>
                </a:lnTo>
                <a:lnTo>
                  <a:pt x="8541901" y="8666340"/>
                </a:lnTo>
                <a:lnTo>
                  <a:pt x="0" y="86663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2832861" y="810330"/>
            <a:ext cx="8541900" cy="8666340"/>
          </a:xfrm>
          <a:custGeom>
            <a:avLst/>
            <a:gdLst/>
            <a:ahLst/>
            <a:cxnLst/>
            <a:rect r="r" b="b" t="t" l="l"/>
            <a:pathLst>
              <a:path h="8666340" w="8541900">
                <a:moveTo>
                  <a:pt x="0" y="0"/>
                </a:moveTo>
                <a:lnTo>
                  <a:pt x="8541900" y="0"/>
                </a:lnTo>
                <a:lnTo>
                  <a:pt x="8541900" y="8666340"/>
                </a:lnTo>
                <a:lnTo>
                  <a:pt x="0" y="86663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3061529" y="2937389"/>
            <a:ext cx="12164941" cy="4412223"/>
            <a:chOff x="0" y="0"/>
            <a:chExt cx="3203935" cy="116206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203935" cy="1162067"/>
            </a:xfrm>
            <a:custGeom>
              <a:avLst/>
              <a:gdLst/>
              <a:ahLst/>
              <a:cxnLst/>
              <a:rect r="r" b="b" t="t" l="l"/>
              <a:pathLst>
                <a:path h="1162067" w="3203935">
                  <a:moveTo>
                    <a:pt x="0" y="0"/>
                  </a:moveTo>
                  <a:lnTo>
                    <a:pt x="3203935" y="0"/>
                  </a:lnTo>
                  <a:lnTo>
                    <a:pt x="3203935" y="1162067"/>
                  </a:lnTo>
                  <a:lnTo>
                    <a:pt x="0" y="1162067"/>
                  </a:lnTo>
                  <a:close/>
                </a:path>
              </a:pathLst>
            </a:custGeom>
            <a:solidFill>
              <a:srgbClr val="145DA0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3203935" cy="12001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3332775" y="3267746"/>
            <a:ext cx="11622449" cy="22731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8560"/>
              </a:lnSpc>
              <a:spcBef>
                <a:spcPct val="0"/>
              </a:spcBef>
            </a:pPr>
            <a:r>
              <a:rPr lang="en-US" sz="13257">
                <a:solidFill>
                  <a:srgbClr val="FFFFFF"/>
                </a:solidFill>
                <a:latin typeface="Open Sans Extra Bold"/>
              </a:rPr>
              <a:t>TURN 1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536264" y="5632999"/>
            <a:ext cx="9215471" cy="1151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959"/>
              </a:lnSpc>
              <a:spcBef>
                <a:spcPct val="0"/>
              </a:spcBef>
            </a:pPr>
            <a:r>
              <a:rPr lang="en-US" sz="6399" spc="-127">
                <a:solidFill>
                  <a:srgbClr val="FFFFFF"/>
                </a:solidFill>
                <a:latin typeface="Poppins"/>
              </a:rPr>
              <a:t>Implementing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266830" y="0"/>
            <a:ext cx="5021170" cy="10287000"/>
            <a:chOff x="0" y="0"/>
            <a:chExt cx="1322448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22448" cy="2709333"/>
            </a:xfrm>
            <a:custGeom>
              <a:avLst/>
              <a:gdLst/>
              <a:ahLst/>
              <a:cxnLst/>
              <a:rect r="r" b="b" t="t" l="l"/>
              <a:pathLst>
                <a:path h="2709333" w="1322448">
                  <a:moveTo>
                    <a:pt x="0" y="0"/>
                  </a:moveTo>
                  <a:lnTo>
                    <a:pt x="1322448" y="0"/>
                  </a:lnTo>
                  <a:lnTo>
                    <a:pt x="132244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51D4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322448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1595820" y="-1782102"/>
            <a:ext cx="3564204" cy="3564204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051D40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4700679" y="7074186"/>
            <a:ext cx="5946973" cy="5946973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3458461" y="463575"/>
            <a:ext cx="2836685" cy="6757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439"/>
              </a:lnSpc>
            </a:pPr>
            <a:r>
              <a:rPr lang="en-US" sz="9600">
                <a:solidFill>
                  <a:srgbClr val="FDFDFD"/>
                </a:solidFill>
                <a:latin typeface="Open Sans Extra Bold"/>
              </a:rPr>
              <a:t>T</a:t>
            </a:r>
          </a:p>
          <a:p>
            <a:pPr algn="ctr">
              <a:lnSpc>
                <a:spcPts val="13439"/>
              </a:lnSpc>
            </a:pPr>
            <a:r>
              <a:rPr lang="en-US" sz="9600">
                <a:solidFill>
                  <a:srgbClr val="FDFDFD"/>
                </a:solidFill>
                <a:latin typeface="Open Sans Extra Bold"/>
              </a:rPr>
              <a:t>U</a:t>
            </a:r>
          </a:p>
          <a:p>
            <a:pPr algn="ctr">
              <a:lnSpc>
                <a:spcPts val="13439"/>
              </a:lnSpc>
            </a:pPr>
            <a:r>
              <a:rPr lang="en-US" sz="9600">
                <a:solidFill>
                  <a:srgbClr val="FDFDFD"/>
                </a:solidFill>
                <a:latin typeface="Open Sans Extra Bold"/>
              </a:rPr>
              <a:t>R</a:t>
            </a:r>
          </a:p>
          <a:p>
            <a:pPr algn="ctr">
              <a:lnSpc>
                <a:spcPts val="13439"/>
              </a:lnSpc>
              <a:spcBef>
                <a:spcPct val="0"/>
              </a:spcBef>
            </a:pPr>
            <a:r>
              <a:rPr lang="en-US" sz="9600">
                <a:solidFill>
                  <a:srgbClr val="FDFDFD"/>
                </a:solidFill>
                <a:latin typeface="Open Sans Extra Bold"/>
              </a:rPr>
              <a:t>N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5777415" y="7823835"/>
            <a:ext cx="2836685" cy="2463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160"/>
              </a:lnSpc>
              <a:spcBef>
                <a:spcPct val="0"/>
              </a:spcBef>
            </a:pPr>
            <a:r>
              <a:rPr lang="en-US" sz="14400">
                <a:solidFill>
                  <a:srgbClr val="FDFDFD"/>
                </a:solidFill>
                <a:latin typeface="Open Sans Extra Bold"/>
              </a:rPr>
              <a:t>1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21721" y="1088839"/>
            <a:ext cx="11626751" cy="8870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280"/>
              </a:lnSpc>
              <a:spcBef>
                <a:spcPct val="0"/>
              </a:spcBef>
            </a:pPr>
            <a:r>
              <a:rPr lang="en-US" sz="5200">
                <a:solidFill>
                  <a:srgbClr val="051D40"/>
                </a:solidFill>
                <a:latin typeface="Open Sans Extra Bold"/>
              </a:rPr>
              <a:t>First Time Training and Evaluation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1319060" y="4738093"/>
            <a:ext cx="3501002" cy="2482518"/>
            <a:chOff x="0" y="0"/>
            <a:chExt cx="812800" cy="576347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576347"/>
            </a:xfrm>
            <a:custGeom>
              <a:avLst/>
              <a:gdLst/>
              <a:ahLst/>
              <a:cxnLst/>
              <a:rect r="r" b="b" t="t" l="l"/>
              <a:pathLst>
                <a:path h="576347" w="812800">
                  <a:moveTo>
                    <a:pt x="127000" y="0"/>
                  </a:moveTo>
                  <a:lnTo>
                    <a:pt x="685800" y="0"/>
                  </a:lnTo>
                  <a:cubicBezTo>
                    <a:pt x="755940" y="0"/>
                    <a:pt x="812800" y="56860"/>
                    <a:pt x="812800" y="127000"/>
                  </a:cubicBezTo>
                  <a:lnTo>
                    <a:pt x="812800" y="449347"/>
                  </a:lnTo>
                  <a:cubicBezTo>
                    <a:pt x="812800" y="519487"/>
                    <a:pt x="755940" y="576347"/>
                    <a:pt x="685800" y="576347"/>
                  </a:cubicBezTo>
                  <a:lnTo>
                    <a:pt x="127000" y="576347"/>
                  </a:lnTo>
                  <a:cubicBezTo>
                    <a:pt x="93318" y="576347"/>
                    <a:pt x="61015" y="562966"/>
                    <a:pt x="37197" y="539149"/>
                  </a:cubicBezTo>
                  <a:cubicBezTo>
                    <a:pt x="13380" y="515332"/>
                    <a:pt x="0" y="483029"/>
                    <a:pt x="0" y="449347"/>
                  </a:cubicBezTo>
                  <a:lnTo>
                    <a:pt x="0" y="127000"/>
                  </a:lnTo>
                  <a:cubicBezTo>
                    <a:pt x="0" y="56860"/>
                    <a:pt x="56860" y="0"/>
                    <a:pt x="127000" y="0"/>
                  </a:cubicBezTo>
                  <a:close/>
                </a:path>
              </a:pathLst>
            </a:custGeom>
            <a:solidFill>
              <a:srgbClr val="145DA0">
                <a:alpha val="95686"/>
              </a:srgbClr>
            </a:solidFill>
            <a:ln cap="rnd">
              <a:noFill/>
              <a:prstDash val="solid"/>
              <a:round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812800" cy="6144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1925865" y="6305026"/>
            <a:ext cx="2370352" cy="4430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403"/>
              </a:lnSpc>
              <a:spcBef>
                <a:spcPct val="0"/>
              </a:spcBef>
            </a:pPr>
            <a:r>
              <a:rPr lang="en-US" sz="2430" spc="-48">
                <a:solidFill>
                  <a:srgbClr val="FDFDFD"/>
                </a:solidFill>
                <a:latin typeface="Poppins Bold"/>
              </a:rPr>
              <a:t>Test Accuracy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531805" y="5270082"/>
            <a:ext cx="3158473" cy="9710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902"/>
              </a:lnSpc>
              <a:spcBef>
                <a:spcPct val="0"/>
              </a:spcBef>
            </a:pPr>
            <a:r>
              <a:rPr lang="en-US" sz="5644">
                <a:solidFill>
                  <a:srgbClr val="FDFDFD"/>
                </a:solidFill>
                <a:latin typeface="Open Sans Extra Bold"/>
              </a:rPr>
              <a:t>91.88%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266830" y="0"/>
            <a:ext cx="5021170" cy="10287000"/>
            <a:chOff x="0" y="0"/>
            <a:chExt cx="1322448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22448" cy="2709333"/>
            </a:xfrm>
            <a:custGeom>
              <a:avLst/>
              <a:gdLst/>
              <a:ahLst/>
              <a:cxnLst/>
              <a:rect r="r" b="b" t="t" l="l"/>
              <a:pathLst>
                <a:path h="2709333" w="1322448">
                  <a:moveTo>
                    <a:pt x="0" y="0"/>
                  </a:moveTo>
                  <a:lnTo>
                    <a:pt x="1322448" y="0"/>
                  </a:lnTo>
                  <a:lnTo>
                    <a:pt x="132244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51D4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322448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1595820" y="-1782102"/>
            <a:ext cx="3564204" cy="3564204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051D40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4700679" y="7074186"/>
            <a:ext cx="5946973" cy="5946973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5384429" y="2977470"/>
            <a:ext cx="7519143" cy="5670583"/>
          </a:xfrm>
          <a:custGeom>
            <a:avLst/>
            <a:gdLst/>
            <a:ahLst/>
            <a:cxnLst/>
            <a:rect r="r" b="b" t="t" l="l"/>
            <a:pathLst>
              <a:path h="5670583" w="7519143">
                <a:moveTo>
                  <a:pt x="0" y="0"/>
                </a:moveTo>
                <a:lnTo>
                  <a:pt x="7519142" y="0"/>
                </a:lnTo>
                <a:lnTo>
                  <a:pt x="7519142" y="5670583"/>
                </a:lnTo>
                <a:lnTo>
                  <a:pt x="0" y="567058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8312" t="-39418" r="-88043" b="-9902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3458461" y="463575"/>
            <a:ext cx="2836685" cy="6757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439"/>
              </a:lnSpc>
            </a:pPr>
            <a:r>
              <a:rPr lang="en-US" sz="9600">
                <a:solidFill>
                  <a:srgbClr val="FDFDFD"/>
                </a:solidFill>
                <a:latin typeface="Open Sans Extra Bold"/>
              </a:rPr>
              <a:t>T</a:t>
            </a:r>
          </a:p>
          <a:p>
            <a:pPr algn="ctr">
              <a:lnSpc>
                <a:spcPts val="13439"/>
              </a:lnSpc>
            </a:pPr>
            <a:r>
              <a:rPr lang="en-US" sz="9600">
                <a:solidFill>
                  <a:srgbClr val="FDFDFD"/>
                </a:solidFill>
                <a:latin typeface="Open Sans Extra Bold"/>
              </a:rPr>
              <a:t>U</a:t>
            </a:r>
          </a:p>
          <a:p>
            <a:pPr algn="ctr">
              <a:lnSpc>
                <a:spcPts val="13439"/>
              </a:lnSpc>
            </a:pPr>
            <a:r>
              <a:rPr lang="en-US" sz="9600">
                <a:solidFill>
                  <a:srgbClr val="FDFDFD"/>
                </a:solidFill>
                <a:latin typeface="Open Sans Extra Bold"/>
              </a:rPr>
              <a:t>R</a:t>
            </a:r>
          </a:p>
          <a:p>
            <a:pPr algn="ctr">
              <a:lnSpc>
                <a:spcPts val="13439"/>
              </a:lnSpc>
              <a:spcBef>
                <a:spcPct val="0"/>
              </a:spcBef>
            </a:pPr>
            <a:r>
              <a:rPr lang="en-US" sz="9600">
                <a:solidFill>
                  <a:srgbClr val="FDFDFD"/>
                </a:solidFill>
                <a:latin typeface="Open Sans Extra Bold"/>
              </a:rPr>
              <a:t>N 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5777415" y="7823835"/>
            <a:ext cx="2836685" cy="2463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160"/>
              </a:lnSpc>
              <a:spcBef>
                <a:spcPct val="0"/>
              </a:spcBef>
            </a:pPr>
            <a:r>
              <a:rPr lang="en-US" sz="14400">
                <a:solidFill>
                  <a:srgbClr val="FDFDFD"/>
                </a:solidFill>
                <a:latin typeface="Open Sans Extra Bold"/>
              </a:rPr>
              <a:t>1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21721" y="1088839"/>
            <a:ext cx="11626751" cy="8870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280"/>
              </a:lnSpc>
              <a:spcBef>
                <a:spcPct val="0"/>
              </a:spcBef>
            </a:pPr>
            <a:r>
              <a:rPr lang="en-US" sz="5200">
                <a:solidFill>
                  <a:srgbClr val="051D40"/>
                </a:solidFill>
                <a:latin typeface="Open Sans Extra Bold"/>
              </a:rPr>
              <a:t>First Time Training and Evaluation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1319060" y="4738093"/>
            <a:ext cx="3501002" cy="2482518"/>
            <a:chOff x="0" y="0"/>
            <a:chExt cx="812800" cy="576347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576347"/>
            </a:xfrm>
            <a:custGeom>
              <a:avLst/>
              <a:gdLst/>
              <a:ahLst/>
              <a:cxnLst/>
              <a:rect r="r" b="b" t="t" l="l"/>
              <a:pathLst>
                <a:path h="576347" w="812800">
                  <a:moveTo>
                    <a:pt x="127000" y="0"/>
                  </a:moveTo>
                  <a:lnTo>
                    <a:pt x="685800" y="0"/>
                  </a:lnTo>
                  <a:cubicBezTo>
                    <a:pt x="755940" y="0"/>
                    <a:pt x="812800" y="56860"/>
                    <a:pt x="812800" y="127000"/>
                  </a:cubicBezTo>
                  <a:lnTo>
                    <a:pt x="812800" y="449347"/>
                  </a:lnTo>
                  <a:cubicBezTo>
                    <a:pt x="812800" y="519487"/>
                    <a:pt x="755940" y="576347"/>
                    <a:pt x="685800" y="576347"/>
                  </a:cubicBezTo>
                  <a:lnTo>
                    <a:pt x="127000" y="576347"/>
                  </a:lnTo>
                  <a:cubicBezTo>
                    <a:pt x="93318" y="576347"/>
                    <a:pt x="61015" y="562966"/>
                    <a:pt x="37197" y="539149"/>
                  </a:cubicBezTo>
                  <a:cubicBezTo>
                    <a:pt x="13380" y="515332"/>
                    <a:pt x="0" y="483029"/>
                    <a:pt x="0" y="449347"/>
                  </a:cubicBezTo>
                  <a:lnTo>
                    <a:pt x="0" y="127000"/>
                  </a:lnTo>
                  <a:cubicBezTo>
                    <a:pt x="0" y="56860"/>
                    <a:pt x="56860" y="0"/>
                    <a:pt x="127000" y="0"/>
                  </a:cubicBezTo>
                  <a:close/>
                </a:path>
              </a:pathLst>
            </a:custGeom>
            <a:solidFill>
              <a:srgbClr val="145DA0">
                <a:alpha val="95686"/>
              </a:srgbClr>
            </a:solidFill>
            <a:ln cap="rnd">
              <a:noFill/>
              <a:prstDash val="solid"/>
              <a:round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812800" cy="6144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925865" y="6305026"/>
            <a:ext cx="2370352" cy="4430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403"/>
              </a:lnSpc>
              <a:spcBef>
                <a:spcPct val="0"/>
              </a:spcBef>
            </a:pPr>
            <a:r>
              <a:rPr lang="en-US" sz="2430" spc="-48">
                <a:solidFill>
                  <a:srgbClr val="FDFDFD"/>
                </a:solidFill>
                <a:latin typeface="Poppins Bold"/>
              </a:rPr>
              <a:t>Test Accuracy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531805" y="5270082"/>
            <a:ext cx="3158473" cy="9710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902"/>
              </a:lnSpc>
              <a:spcBef>
                <a:spcPct val="0"/>
              </a:spcBef>
            </a:pPr>
            <a:r>
              <a:rPr lang="en-US" sz="5644">
                <a:solidFill>
                  <a:srgbClr val="FDFDFD"/>
                </a:solidFill>
                <a:latin typeface="Open Sans Extra Bold"/>
              </a:rPr>
              <a:t>91.88%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266830" y="0"/>
            <a:ext cx="5021170" cy="10287000"/>
            <a:chOff x="0" y="0"/>
            <a:chExt cx="1322448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22448" cy="2709333"/>
            </a:xfrm>
            <a:custGeom>
              <a:avLst/>
              <a:gdLst/>
              <a:ahLst/>
              <a:cxnLst/>
              <a:rect r="r" b="b" t="t" l="l"/>
              <a:pathLst>
                <a:path h="2709333" w="1322448">
                  <a:moveTo>
                    <a:pt x="0" y="0"/>
                  </a:moveTo>
                  <a:lnTo>
                    <a:pt x="1322448" y="0"/>
                  </a:lnTo>
                  <a:lnTo>
                    <a:pt x="132244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51D4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322448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1595820" y="-1782102"/>
            <a:ext cx="3564204" cy="3564204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051D40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4700679" y="7074186"/>
            <a:ext cx="5946973" cy="5946973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2442878" y="2544572"/>
            <a:ext cx="8397692" cy="6483730"/>
          </a:xfrm>
          <a:custGeom>
            <a:avLst/>
            <a:gdLst/>
            <a:ahLst/>
            <a:cxnLst/>
            <a:rect r="r" b="b" t="t" l="l"/>
            <a:pathLst>
              <a:path h="6483730" w="8397692">
                <a:moveTo>
                  <a:pt x="0" y="0"/>
                </a:moveTo>
                <a:lnTo>
                  <a:pt x="8397692" y="0"/>
                </a:lnTo>
                <a:lnTo>
                  <a:pt x="8397692" y="6483731"/>
                </a:lnTo>
                <a:lnTo>
                  <a:pt x="0" y="648373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3458461" y="463575"/>
            <a:ext cx="2836685" cy="6757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439"/>
              </a:lnSpc>
            </a:pPr>
            <a:r>
              <a:rPr lang="en-US" sz="9600">
                <a:solidFill>
                  <a:srgbClr val="FDFDFD"/>
                </a:solidFill>
                <a:latin typeface="Open Sans Extra Bold"/>
              </a:rPr>
              <a:t>T</a:t>
            </a:r>
          </a:p>
          <a:p>
            <a:pPr algn="ctr">
              <a:lnSpc>
                <a:spcPts val="13439"/>
              </a:lnSpc>
            </a:pPr>
            <a:r>
              <a:rPr lang="en-US" sz="9600">
                <a:solidFill>
                  <a:srgbClr val="FDFDFD"/>
                </a:solidFill>
                <a:latin typeface="Open Sans Extra Bold"/>
              </a:rPr>
              <a:t>U</a:t>
            </a:r>
          </a:p>
          <a:p>
            <a:pPr algn="ctr">
              <a:lnSpc>
                <a:spcPts val="13439"/>
              </a:lnSpc>
            </a:pPr>
            <a:r>
              <a:rPr lang="en-US" sz="9600">
                <a:solidFill>
                  <a:srgbClr val="FDFDFD"/>
                </a:solidFill>
                <a:latin typeface="Open Sans Extra Bold"/>
              </a:rPr>
              <a:t>R</a:t>
            </a:r>
          </a:p>
          <a:p>
            <a:pPr algn="ctr">
              <a:lnSpc>
                <a:spcPts val="13439"/>
              </a:lnSpc>
              <a:spcBef>
                <a:spcPct val="0"/>
              </a:spcBef>
            </a:pPr>
            <a:r>
              <a:rPr lang="en-US" sz="9600">
                <a:solidFill>
                  <a:srgbClr val="FDFDFD"/>
                </a:solidFill>
                <a:latin typeface="Open Sans Extra Bold"/>
              </a:rPr>
              <a:t>N 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5777415" y="7823835"/>
            <a:ext cx="2836685" cy="2463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160"/>
              </a:lnSpc>
              <a:spcBef>
                <a:spcPct val="0"/>
              </a:spcBef>
            </a:pPr>
            <a:r>
              <a:rPr lang="en-US" sz="14400">
                <a:solidFill>
                  <a:srgbClr val="FDFDFD"/>
                </a:solidFill>
                <a:latin typeface="Open Sans Extra Bold"/>
              </a:rPr>
              <a:t>1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21721" y="1088839"/>
            <a:ext cx="9718849" cy="8870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280"/>
              </a:lnSpc>
              <a:spcBef>
                <a:spcPct val="0"/>
              </a:spcBef>
            </a:pPr>
            <a:r>
              <a:rPr lang="en-US" sz="5200">
                <a:solidFill>
                  <a:srgbClr val="051D40"/>
                </a:solidFill>
                <a:latin typeface="Open Sans Extra Bold"/>
              </a:rPr>
              <a:t>Trying with Another Dataset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266830" y="0"/>
            <a:ext cx="5021170" cy="10287000"/>
            <a:chOff x="0" y="0"/>
            <a:chExt cx="1322448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22448" cy="2709333"/>
            </a:xfrm>
            <a:custGeom>
              <a:avLst/>
              <a:gdLst/>
              <a:ahLst/>
              <a:cxnLst/>
              <a:rect r="r" b="b" t="t" l="l"/>
              <a:pathLst>
                <a:path h="2709333" w="1322448">
                  <a:moveTo>
                    <a:pt x="0" y="0"/>
                  </a:moveTo>
                  <a:lnTo>
                    <a:pt x="1322448" y="0"/>
                  </a:lnTo>
                  <a:lnTo>
                    <a:pt x="132244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51D4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322448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1595820" y="-1782102"/>
            <a:ext cx="3564204" cy="3564204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051D40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4700679" y="7074186"/>
            <a:ext cx="5946973" cy="5946973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2442878" y="2544572"/>
            <a:ext cx="8397692" cy="6483730"/>
          </a:xfrm>
          <a:custGeom>
            <a:avLst/>
            <a:gdLst/>
            <a:ahLst/>
            <a:cxnLst/>
            <a:rect r="r" b="b" t="t" l="l"/>
            <a:pathLst>
              <a:path h="6483730" w="8397692">
                <a:moveTo>
                  <a:pt x="0" y="0"/>
                </a:moveTo>
                <a:lnTo>
                  <a:pt x="8397692" y="0"/>
                </a:lnTo>
                <a:lnTo>
                  <a:pt x="8397692" y="6483731"/>
                </a:lnTo>
                <a:lnTo>
                  <a:pt x="0" y="648373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3458461" y="463575"/>
            <a:ext cx="2836685" cy="6757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439"/>
              </a:lnSpc>
            </a:pPr>
            <a:r>
              <a:rPr lang="en-US" sz="9600">
                <a:solidFill>
                  <a:srgbClr val="FDFDFD"/>
                </a:solidFill>
                <a:latin typeface="Open Sans Extra Bold"/>
              </a:rPr>
              <a:t>T</a:t>
            </a:r>
          </a:p>
          <a:p>
            <a:pPr algn="ctr">
              <a:lnSpc>
                <a:spcPts val="13439"/>
              </a:lnSpc>
            </a:pPr>
            <a:r>
              <a:rPr lang="en-US" sz="9600">
                <a:solidFill>
                  <a:srgbClr val="FDFDFD"/>
                </a:solidFill>
                <a:latin typeface="Open Sans Extra Bold"/>
              </a:rPr>
              <a:t>U</a:t>
            </a:r>
          </a:p>
          <a:p>
            <a:pPr algn="ctr">
              <a:lnSpc>
                <a:spcPts val="13439"/>
              </a:lnSpc>
            </a:pPr>
            <a:r>
              <a:rPr lang="en-US" sz="9600">
                <a:solidFill>
                  <a:srgbClr val="FDFDFD"/>
                </a:solidFill>
                <a:latin typeface="Open Sans Extra Bold"/>
              </a:rPr>
              <a:t>R</a:t>
            </a:r>
          </a:p>
          <a:p>
            <a:pPr algn="ctr">
              <a:lnSpc>
                <a:spcPts val="13439"/>
              </a:lnSpc>
              <a:spcBef>
                <a:spcPct val="0"/>
              </a:spcBef>
            </a:pPr>
            <a:r>
              <a:rPr lang="en-US" sz="9600">
                <a:solidFill>
                  <a:srgbClr val="FDFDFD"/>
                </a:solidFill>
                <a:latin typeface="Open Sans Extra Bold"/>
              </a:rPr>
              <a:t>N 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5777415" y="7823835"/>
            <a:ext cx="2836685" cy="2463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160"/>
              </a:lnSpc>
              <a:spcBef>
                <a:spcPct val="0"/>
              </a:spcBef>
            </a:pPr>
            <a:r>
              <a:rPr lang="en-US" sz="14400">
                <a:solidFill>
                  <a:srgbClr val="FDFDFD"/>
                </a:solidFill>
                <a:latin typeface="Open Sans Extra Bold"/>
              </a:rPr>
              <a:t>1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21721" y="1088839"/>
            <a:ext cx="9718849" cy="8870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280"/>
              </a:lnSpc>
              <a:spcBef>
                <a:spcPct val="0"/>
              </a:spcBef>
            </a:pPr>
            <a:r>
              <a:rPr lang="en-US" sz="5200">
                <a:solidFill>
                  <a:srgbClr val="051D40"/>
                </a:solidFill>
                <a:latin typeface="Open Sans Extra Bold"/>
              </a:rPr>
              <a:t>Trying with Another Dataset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5400000">
            <a:off x="2117980" y="9222328"/>
            <a:ext cx="510937" cy="453341"/>
          </a:xfrm>
          <a:custGeom>
            <a:avLst/>
            <a:gdLst/>
            <a:ahLst/>
            <a:cxnLst/>
            <a:rect r="r" b="b" t="t" l="l"/>
            <a:pathLst>
              <a:path h="453341" w="510937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2868705" y="9147103"/>
            <a:ext cx="6275295" cy="518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</a:rPr>
              <a:t>The No. of digits is different!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5DA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8990215" y="810330"/>
            <a:ext cx="8541900" cy="8666340"/>
          </a:xfrm>
          <a:custGeom>
            <a:avLst/>
            <a:gdLst/>
            <a:ahLst/>
            <a:cxnLst/>
            <a:rect r="r" b="b" t="t" l="l"/>
            <a:pathLst>
              <a:path h="8666340" w="8541900">
                <a:moveTo>
                  <a:pt x="0" y="0"/>
                </a:moveTo>
                <a:lnTo>
                  <a:pt x="8541901" y="0"/>
                </a:lnTo>
                <a:lnTo>
                  <a:pt x="8541901" y="8666340"/>
                </a:lnTo>
                <a:lnTo>
                  <a:pt x="0" y="86663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2832861" y="810330"/>
            <a:ext cx="8541900" cy="8666340"/>
          </a:xfrm>
          <a:custGeom>
            <a:avLst/>
            <a:gdLst/>
            <a:ahLst/>
            <a:cxnLst/>
            <a:rect r="r" b="b" t="t" l="l"/>
            <a:pathLst>
              <a:path h="8666340" w="8541900">
                <a:moveTo>
                  <a:pt x="0" y="0"/>
                </a:moveTo>
                <a:lnTo>
                  <a:pt x="8541900" y="0"/>
                </a:lnTo>
                <a:lnTo>
                  <a:pt x="8541900" y="8666340"/>
                </a:lnTo>
                <a:lnTo>
                  <a:pt x="0" y="86663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3061529" y="2937389"/>
            <a:ext cx="12164941" cy="4412223"/>
            <a:chOff x="0" y="0"/>
            <a:chExt cx="3203935" cy="116206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203935" cy="1162067"/>
            </a:xfrm>
            <a:custGeom>
              <a:avLst/>
              <a:gdLst/>
              <a:ahLst/>
              <a:cxnLst/>
              <a:rect r="r" b="b" t="t" l="l"/>
              <a:pathLst>
                <a:path h="1162067" w="3203935">
                  <a:moveTo>
                    <a:pt x="0" y="0"/>
                  </a:moveTo>
                  <a:lnTo>
                    <a:pt x="3203935" y="0"/>
                  </a:lnTo>
                  <a:lnTo>
                    <a:pt x="3203935" y="1162067"/>
                  </a:lnTo>
                  <a:lnTo>
                    <a:pt x="0" y="1162067"/>
                  </a:lnTo>
                  <a:close/>
                </a:path>
              </a:pathLst>
            </a:custGeom>
            <a:solidFill>
              <a:srgbClr val="145DA0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3203935" cy="12001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3332775" y="3267746"/>
            <a:ext cx="11622449" cy="22731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8560"/>
              </a:lnSpc>
              <a:spcBef>
                <a:spcPct val="0"/>
              </a:spcBef>
            </a:pPr>
            <a:r>
              <a:rPr lang="en-US" sz="13257">
                <a:solidFill>
                  <a:srgbClr val="FFFFFF"/>
                </a:solidFill>
                <a:latin typeface="Open Sans Extra Bold"/>
              </a:rPr>
              <a:t>TURN 2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536264" y="5632999"/>
            <a:ext cx="9215471" cy="1151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959"/>
              </a:lnSpc>
              <a:spcBef>
                <a:spcPct val="0"/>
              </a:spcBef>
            </a:pPr>
            <a:r>
              <a:rPr lang="en-US" sz="6399" spc="-127">
                <a:solidFill>
                  <a:srgbClr val="FFFFFF"/>
                </a:solidFill>
                <a:latin typeface="Poppins"/>
              </a:rPr>
              <a:t>Feature Scaling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266830" y="0"/>
            <a:ext cx="5021170" cy="10287000"/>
            <a:chOff x="0" y="0"/>
            <a:chExt cx="1322448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22448" cy="2709333"/>
            </a:xfrm>
            <a:custGeom>
              <a:avLst/>
              <a:gdLst/>
              <a:ahLst/>
              <a:cxnLst/>
              <a:rect r="r" b="b" t="t" l="l"/>
              <a:pathLst>
                <a:path h="2709333" w="1322448">
                  <a:moveTo>
                    <a:pt x="0" y="0"/>
                  </a:moveTo>
                  <a:lnTo>
                    <a:pt x="1322448" y="0"/>
                  </a:lnTo>
                  <a:lnTo>
                    <a:pt x="132244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51D4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322448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1595820" y="-1782102"/>
            <a:ext cx="3564204" cy="3564204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051D40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4700679" y="7074186"/>
            <a:ext cx="5946973" cy="5946973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5400000">
            <a:off x="2296773" y="2274095"/>
            <a:ext cx="510937" cy="453341"/>
          </a:xfrm>
          <a:custGeom>
            <a:avLst/>
            <a:gdLst/>
            <a:ahLst/>
            <a:cxnLst/>
            <a:rect r="r" b="b" t="t" l="l"/>
            <a:pathLst>
              <a:path h="453341" w="510937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968384" y="3061034"/>
            <a:ext cx="8534486" cy="6453639"/>
          </a:xfrm>
          <a:custGeom>
            <a:avLst/>
            <a:gdLst/>
            <a:ahLst/>
            <a:cxnLst/>
            <a:rect r="r" b="b" t="t" l="l"/>
            <a:pathLst>
              <a:path h="6453639" w="8534486">
                <a:moveTo>
                  <a:pt x="0" y="0"/>
                </a:moveTo>
                <a:lnTo>
                  <a:pt x="8534485" y="0"/>
                </a:lnTo>
                <a:lnTo>
                  <a:pt x="8534485" y="6453639"/>
                </a:lnTo>
                <a:lnTo>
                  <a:pt x="0" y="64536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3458461" y="463575"/>
            <a:ext cx="2836685" cy="6757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439"/>
              </a:lnSpc>
            </a:pPr>
            <a:r>
              <a:rPr lang="en-US" sz="9600">
                <a:solidFill>
                  <a:srgbClr val="FDFDFD"/>
                </a:solidFill>
                <a:latin typeface="Open Sans Extra Bold"/>
              </a:rPr>
              <a:t>T</a:t>
            </a:r>
          </a:p>
          <a:p>
            <a:pPr algn="ctr">
              <a:lnSpc>
                <a:spcPts val="13439"/>
              </a:lnSpc>
            </a:pPr>
            <a:r>
              <a:rPr lang="en-US" sz="9600">
                <a:solidFill>
                  <a:srgbClr val="FDFDFD"/>
                </a:solidFill>
                <a:latin typeface="Open Sans Extra Bold"/>
              </a:rPr>
              <a:t>U</a:t>
            </a:r>
          </a:p>
          <a:p>
            <a:pPr algn="ctr">
              <a:lnSpc>
                <a:spcPts val="13439"/>
              </a:lnSpc>
            </a:pPr>
            <a:r>
              <a:rPr lang="en-US" sz="9600">
                <a:solidFill>
                  <a:srgbClr val="FDFDFD"/>
                </a:solidFill>
                <a:latin typeface="Open Sans Extra Bold"/>
              </a:rPr>
              <a:t>R</a:t>
            </a:r>
          </a:p>
          <a:p>
            <a:pPr algn="ctr">
              <a:lnSpc>
                <a:spcPts val="13439"/>
              </a:lnSpc>
              <a:spcBef>
                <a:spcPct val="0"/>
              </a:spcBef>
            </a:pPr>
            <a:r>
              <a:rPr lang="en-US" sz="9600">
                <a:solidFill>
                  <a:srgbClr val="FDFDFD"/>
                </a:solidFill>
                <a:latin typeface="Open Sans Extra Bold"/>
              </a:rPr>
              <a:t>N 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5777415" y="7823835"/>
            <a:ext cx="2836685" cy="2463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160"/>
              </a:lnSpc>
              <a:spcBef>
                <a:spcPct val="0"/>
              </a:spcBef>
            </a:pPr>
            <a:r>
              <a:rPr lang="en-US" sz="14400">
                <a:solidFill>
                  <a:srgbClr val="FDFDFD"/>
                </a:solidFill>
                <a:latin typeface="Open Sans Extra Bold"/>
              </a:rPr>
              <a:t>2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21721" y="1088839"/>
            <a:ext cx="7789366" cy="8870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280"/>
              </a:lnSpc>
              <a:spcBef>
                <a:spcPct val="0"/>
              </a:spcBef>
            </a:pPr>
            <a:r>
              <a:rPr lang="en-US" sz="5200">
                <a:solidFill>
                  <a:srgbClr val="051D40"/>
                </a:solidFill>
                <a:latin typeface="Open Sans Extra Bold"/>
              </a:rPr>
              <a:t>Scaling Down the Stats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047498" y="2198870"/>
            <a:ext cx="6275295" cy="518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</a:rPr>
              <a:t>Divide the feature by 100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266830" y="0"/>
            <a:ext cx="5021170" cy="10287000"/>
            <a:chOff x="0" y="0"/>
            <a:chExt cx="1322448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22448" cy="2709333"/>
            </a:xfrm>
            <a:custGeom>
              <a:avLst/>
              <a:gdLst/>
              <a:ahLst/>
              <a:cxnLst/>
              <a:rect r="r" b="b" t="t" l="l"/>
              <a:pathLst>
                <a:path h="2709333" w="1322448">
                  <a:moveTo>
                    <a:pt x="0" y="0"/>
                  </a:moveTo>
                  <a:lnTo>
                    <a:pt x="1322448" y="0"/>
                  </a:lnTo>
                  <a:lnTo>
                    <a:pt x="132244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51D4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322448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1595820" y="-1782102"/>
            <a:ext cx="3564204" cy="3564204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051D40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4700679" y="7074186"/>
            <a:ext cx="5946973" cy="5946973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1028700" y="2211896"/>
            <a:ext cx="11846559" cy="3788981"/>
          </a:xfrm>
          <a:custGeom>
            <a:avLst/>
            <a:gdLst/>
            <a:ahLst/>
            <a:cxnLst/>
            <a:rect r="r" b="b" t="t" l="l"/>
            <a:pathLst>
              <a:path h="3788981" w="11846559">
                <a:moveTo>
                  <a:pt x="0" y="0"/>
                </a:moveTo>
                <a:lnTo>
                  <a:pt x="11846559" y="0"/>
                </a:lnTo>
                <a:lnTo>
                  <a:pt x="11846559" y="3788981"/>
                </a:lnTo>
                <a:lnTo>
                  <a:pt x="0" y="37889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028700" y="6236840"/>
            <a:ext cx="7188801" cy="3726440"/>
          </a:xfrm>
          <a:custGeom>
            <a:avLst/>
            <a:gdLst/>
            <a:ahLst/>
            <a:cxnLst/>
            <a:rect r="r" b="b" t="t" l="l"/>
            <a:pathLst>
              <a:path h="3726440" w="7188801">
                <a:moveTo>
                  <a:pt x="0" y="0"/>
                </a:moveTo>
                <a:lnTo>
                  <a:pt x="7188801" y="0"/>
                </a:lnTo>
                <a:lnTo>
                  <a:pt x="7188801" y="3726440"/>
                </a:lnTo>
                <a:lnTo>
                  <a:pt x="0" y="372644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3458461" y="463575"/>
            <a:ext cx="2836685" cy="6757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439"/>
              </a:lnSpc>
            </a:pPr>
            <a:r>
              <a:rPr lang="en-US" sz="9600">
                <a:solidFill>
                  <a:srgbClr val="FDFDFD"/>
                </a:solidFill>
                <a:latin typeface="Open Sans Extra Bold"/>
              </a:rPr>
              <a:t>T</a:t>
            </a:r>
          </a:p>
          <a:p>
            <a:pPr algn="ctr">
              <a:lnSpc>
                <a:spcPts val="13439"/>
              </a:lnSpc>
            </a:pPr>
            <a:r>
              <a:rPr lang="en-US" sz="9600">
                <a:solidFill>
                  <a:srgbClr val="FDFDFD"/>
                </a:solidFill>
                <a:latin typeface="Open Sans Extra Bold"/>
              </a:rPr>
              <a:t>U</a:t>
            </a:r>
          </a:p>
          <a:p>
            <a:pPr algn="ctr">
              <a:lnSpc>
                <a:spcPts val="13439"/>
              </a:lnSpc>
            </a:pPr>
            <a:r>
              <a:rPr lang="en-US" sz="9600">
                <a:solidFill>
                  <a:srgbClr val="FDFDFD"/>
                </a:solidFill>
                <a:latin typeface="Open Sans Extra Bold"/>
              </a:rPr>
              <a:t>R</a:t>
            </a:r>
          </a:p>
          <a:p>
            <a:pPr algn="ctr">
              <a:lnSpc>
                <a:spcPts val="13439"/>
              </a:lnSpc>
              <a:spcBef>
                <a:spcPct val="0"/>
              </a:spcBef>
            </a:pPr>
            <a:r>
              <a:rPr lang="en-US" sz="9600">
                <a:solidFill>
                  <a:srgbClr val="FDFDFD"/>
                </a:solidFill>
                <a:latin typeface="Open Sans Extra Bold"/>
              </a:rPr>
              <a:t>N 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5777415" y="7823835"/>
            <a:ext cx="2836685" cy="2463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160"/>
              </a:lnSpc>
              <a:spcBef>
                <a:spcPct val="0"/>
              </a:spcBef>
            </a:pPr>
            <a:r>
              <a:rPr lang="en-US" sz="14400">
                <a:solidFill>
                  <a:srgbClr val="FDFDFD"/>
                </a:solidFill>
                <a:latin typeface="Open Sans Extra Bold"/>
              </a:rPr>
              <a:t>2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21721" y="1088839"/>
            <a:ext cx="7415287" cy="8870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280"/>
              </a:lnSpc>
              <a:spcBef>
                <a:spcPct val="0"/>
              </a:spcBef>
            </a:pPr>
            <a:r>
              <a:rPr lang="en-US" sz="5200">
                <a:solidFill>
                  <a:srgbClr val="051D40"/>
                </a:solidFill>
                <a:latin typeface="Open Sans Extra Bold"/>
              </a:rPr>
              <a:t>Finding Scaling Factor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266830" y="0"/>
            <a:ext cx="5021170" cy="10287000"/>
            <a:chOff x="0" y="0"/>
            <a:chExt cx="1322448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22448" cy="2709333"/>
            </a:xfrm>
            <a:custGeom>
              <a:avLst/>
              <a:gdLst/>
              <a:ahLst/>
              <a:cxnLst/>
              <a:rect r="r" b="b" t="t" l="l"/>
              <a:pathLst>
                <a:path h="2709333" w="1322448">
                  <a:moveTo>
                    <a:pt x="0" y="0"/>
                  </a:moveTo>
                  <a:lnTo>
                    <a:pt x="1322448" y="0"/>
                  </a:lnTo>
                  <a:lnTo>
                    <a:pt x="132244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51D4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322448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1595820" y="-1782102"/>
            <a:ext cx="3564204" cy="3564204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051D40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4700679" y="7074186"/>
            <a:ext cx="5946973" cy="5946973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1968384" y="2219179"/>
            <a:ext cx="8268285" cy="6545726"/>
          </a:xfrm>
          <a:custGeom>
            <a:avLst/>
            <a:gdLst/>
            <a:ahLst/>
            <a:cxnLst/>
            <a:rect r="r" b="b" t="t" l="l"/>
            <a:pathLst>
              <a:path h="6545726" w="8268285">
                <a:moveTo>
                  <a:pt x="0" y="0"/>
                </a:moveTo>
                <a:lnTo>
                  <a:pt x="8268285" y="0"/>
                </a:lnTo>
                <a:lnTo>
                  <a:pt x="8268285" y="6545726"/>
                </a:lnTo>
                <a:lnTo>
                  <a:pt x="0" y="65457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3458461" y="463575"/>
            <a:ext cx="2836685" cy="6757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439"/>
              </a:lnSpc>
            </a:pPr>
            <a:r>
              <a:rPr lang="en-US" sz="9600">
                <a:solidFill>
                  <a:srgbClr val="FDFDFD"/>
                </a:solidFill>
                <a:latin typeface="Open Sans Extra Bold"/>
              </a:rPr>
              <a:t>T</a:t>
            </a:r>
          </a:p>
          <a:p>
            <a:pPr algn="ctr">
              <a:lnSpc>
                <a:spcPts val="13439"/>
              </a:lnSpc>
            </a:pPr>
            <a:r>
              <a:rPr lang="en-US" sz="9600">
                <a:solidFill>
                  <a:srgbClr val="FDFDFD"/>
                </a:solidFill>
                <a:latin typeface="Open Sans Extra Bold"/>
              </a:rPr>
              <a:t>U</a:t>
            </a:r>
          </a:p>
          <a:p>
            <a:pPr algn="ctr">
              <a:lnSpc>
                <a:spcPts val="13439"/>
              </a:lnSpc>
            </a:pPr>
            <a:r>
              <a:rPr lang="en-US" sz="9600">
                <a:solidFill>
                  <a:srgbClr val="FDFDFD"/>
                </a:solidFill>
                <a:latin typeface="Open Sans Extra Bold"/>
              </a:rPr>
              <a:t>R</a:t>
            </a:r>
          </a:p>
          <a:p>
            <a:pPr algn="ctr">
              <a:lnSpc>
                <a:spcPts val="13439"/>
              </a:lnSpc>
              <a:spcBef>
                <a:spcPct val="0"/>
              </a:spcBef>
            </a:pPr>
            <a:r>
              <a:rPr lang="en-US" sz="9600">
                <a:solidFill>
                  <a:srgbClr val="FDFDFD"/>
                </a:solidFill>
                <a:latin typeface="Open Sans Extra Bold"/>
              </a:rPr>
              <a:t>N 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5777415" y="7823835"/>
            <a:ext cx="2836685" cy="2463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160"/>
              </a:lnSpc>
              <a:spcBef>
                <a:spcPct val="0"/>
              </a:spcBef>
            </a:pPr>
            <a:r>
              <a:rPr lang="en-US" sz="14400">
                <a:solidFill>
                  <a:srgbClr val="FDFDFD"/>
                </a:solidFill>
                <a:latin typeface="Open Sans Extra Bold"/>
              </a:rPr>
              <a:t>2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21721" y="1088839"/>
            <a:ext cx="4659362" cy="8870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280"/>
              </a:lnSpc>
              <a:spcBef>
                <a:spcPct val="0"/>
              </a:spcBef>
            </a:pPr>
            <a:r>
              <a:rPr lang="en-US" sz="5200">
                <a:solidFill>
                  <a:srgbClr val="051D40"/>
                </a:solidFill>
                <a:latin typeface="Open Sans Extra Bold"/>
              </a:rPr>
              <a:t>Loss Function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5400000">
            <a:off x="2117980" y="9222328"/>
            <a:ext cx="510937" cy="453341"/>
          </a:xfrm>
          <a:custGeom>
            <a:avLst/>
            <a:gdLst/>
            <a:ahLst/>
            <a:cxnLst/>
            <a:rect r="r" b="b" t="t" l="l"/>
            <a:pathLst>
              <a:path h="453341" w="510937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2868705" y="9147103"/>
            <a:ext cx="6275295" cy="518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</a:rPr>
              <a:t>We gotta keep going!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88217" y="9258300"/>
            <a:ext cx="18476217" cy="1028700"/>
            <a:chOff x="0" y="0"/>
            <a:chExt cx="4866164" cy="2709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66164" cy="270933"/>
            </a:xfrm>
            <a:custGeom>
              <a:avLst/>
              <a:gdLst/>
              <a:ahLst/>
              <a:cxnLst/>
              <a:rect r="r" b="b" t="t" l="l"/>
              <a:pathLst>
                <a:path h="270933" w="4866164">
                  <a:moveTo>
                    <a:pt x="0" y="0"/>
                  </a:moveTo>
                  <a:lnTo>
                    <a:pt x="4866164" y="0"/>
                  </a:lnTo>
                  <a:lnTo>
                    <a:pt x="4866164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5B98BA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866164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3367558" y="2590556"/>
            <a:ext cx="11552885" cy="5105887"/>
            <a:chOff x="0" y="0"/>
            <a:chExt cx="3042735" cy="134476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042735" cy="1344760"/>
            </a:xfrm>
            <a:custGeom>
              <a:avLst/>
              <a:gdLst/>
              <a:ahLst/>
              <a:cxnLst/>
              <a:rect r="r" b="b" t="t" l="l"/>
              <a:pathLst>
                <a:path h="1344760" w="3042735">
                  <a:moveTo>
                    <a:pt x="0" y="0"/>
                  </a:moveTo>
                  <a:lnTo>
                    <a:pt x="3042735" y="0"/>
                  </a:lnTo>
                  <a:lnTo>
                    <a:pt x="3042735" y="1344760"/>
                  </a:lnTo>
                  <a:lnTo>
                    <a:pt x="0" y="1344760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3042735" cy="13828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6269838" y="2903493"/>
            <a:ext cx="5748323" cy="9920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195"/>
              </a:lnSpc>
              <a:spcBef>
                <a:spcPct val="0"/>
              </a:spcBef>
            </a:pPr>
            <a:r>
              <a:rPr lang="en-US" sz="5854">
                <a:solidFill>
                  <a:srgbClr val="FDFDFD"/>
                </a:solidFill>
                <a:latin typeface="Open Sans Extra Bold"/>
              </a:rPr>
              <a:t>Introduction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896755" y="4217417"/>
            <a:ext cx="10494490" cy="2252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79"/>
              </a:lnSpc>
              <a:spcBef>
                <a:spcPct val="0"/>
              </a:spcBef>
            </a:pPr>
            <a:r>
              <a:rPr lang="en-US" sz="3199" spc="-63">
                <a:solidFill>
                  <a:srgbClr val="FDFDFD"/>
                </a:solidFill>
                <a:latin typeface="Poppins"/>
              </a:rPr>
              <a:t>In this project, we explore the fascinating world of Pokemon to develop a machine learning model capable of distinguishing between legendary and non-legendary Pokemon species.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5DA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8990215" y="810330"/>
            <a:ext cx="8541900" cy="8666340"/>
          </a:xfrm>
          <a:custGeom>
            <a:avLst/>
            <a:gdLst/>
            <a:ahLst/>
            <a:cxnLst/>
            <a:rect r="r" b="b" t="t" l="l"/>
            <a:pathLst>
              <a:path h="8666340" w="8541900">
                <a:moveTo>
                  <a:pt x="0" y="0"/>
                </a:moveTo>
                <a:lnTo>
                  <a:pt x="8541901" y="0"/>
                </a:lnTo>
                <a:lnTo>
                  <a:pt x="8541901" y="8666340"/>
                </a:lnTo>
                <a:lnTo>
                  <a:pt x="0" y="86663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2832861" y="810330"/>
            <a:ext cx="8541900" cy="8666340"/>
          </a:xfrm>
          <a:custGeom>
            <a:avLst/>
            <a:gdLst/>
            <a:ahLst/>
            <a:cxnLst/>
            <a:rect r="r" b="b" t="t" l="l"/>
            <a:pathLst>
              <a:path h="8666340" w="8541900">
                <a:moveTo>
                  <a:pt x="0" y="0"/>
                </a:moveTo>
                <a:lnTo>
                  <a:pt x="8541900" y="0"/>
                </a:lnTo>
                <a:lnTo>
                  <a:pt x="8541900" y="8666340"/>
                </a:lnTo>
                <a:lnTo>
                  <a:pt x="0" y="86663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3061529" y="2937389"/>
            <a:ext cx="12164941" cy="4412223"/>
            <a:chOff x="0" y="0"/>
            <a:chExt cx="3203935" cy="116206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203935" cy="1162067"/>
            </a:xfrm>
            <a:custGeom>
              <a:avLst/>
              <a:gdLst/>
              <a:ahLst/>
              <a:cxnLst/>
              <a:rect r="r" b="b" t="t" l="l"/>
              <a:pathLst>
                <a:path h="1162067" w="3203935">
                  <a:moveTo>
                    <a:pt x="0" y="0"/>
                  </a:moveTo>
                  <a:lnTo>
                    <a:pt x="3203935" y="0"/>
                  </a:lnTo>
                  <a:lnTo>
                    <a:pt x="3203935" y="1162067"/>
                  </a:lnTo>
                  <a:lnTo>
                    <a:pt x="0" y="1162067"/>
                  </a:lnTo>
                  <a:close/>
                </a:path>
              </a:pathLst>
            </a:custGeom>
            <a:solidFill>
              <a:srgbClr val="145DA0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3203935" cy="12001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3332775" y="3267746"/>
            <a:ext cx="11622449" cy="22731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8560"/>
              </a:lnSpc>
              <a:spcBef>
                <a:spcPct val="0"/>
              </a:spcBef>
            </a:pPr>
            <a:r>
              <a:rPr lang="en-US" sz="13257">
                <a:solidFill>
                  <a:srgbClr val="FFFFFF"/>
                </a:solidFill>
                <a:latin typeface="Open Sans Extra Bold"/>
              </a:rPr>
              <a:t>TURN 3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536264" y="5632999"/>
            <a:ext cx="9215471" cy="1151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959"/>
              </a:lnSpc>
              <a:spcBef>
                <a:spcPct val="0"/>
              </a:spcBef>
            </a:pPr>
            <a:r>
              <a:rPr lang="en-US" sz="6399" spc="-127">
                <a:solidFill>
                  <a:srgbClr val="FFFFFF"/>
                </a:solidFill>
                <a:latin typeface="Poppins"/>
              </a:rPr>
              <a:t>Increasing Iterations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266830" y="0"/>
            <a:ext cx="5021170" cy="10287000"/>
            <a:chOff x="0" y="0"/>
            <a:chExt cx="1322448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22448" cy="2709333"/>
            </a:xfrm>
            <a:custGeom>
              <a:avLst/>
              <a:gdLst/>
              <a:ahLst/>
              <a:cxnLst/>
              <a:rect r="r" b="b" t="t" l="l"/>
              <a:pathLst>
                <a:path h="2709333" w="1322448">
                  <a:moveTo>
                    <a:pt x="0" y="0"/>
                  </a:moveTo>
                  <a:lnTo>
                    <a:pt x="1322448" y="0"/>
                  </a:lnTo>
                  <a:lnTo>
                    <a:pt x="132244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51D4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322448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609132" y="1213279"/>
            <a:ext cx="7922504" cy="8870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280"/>
              </a:lnSpc>
              <a:spcBef>
                <a:spcPct val="0"/>
              </a:spcBef>
            </a:pPr>
            <a:r>
              <a:rPr lang="en-US" sz="5200">
                <a:solidFill>
                  <a:srgbClr val="051D40"/>
                </a:solidFill>
                <a:latin typeface="Open Sans Extra Bold"/>
              </a:rPr>
              <a:t>Increase Iteration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-1595820" y="-1782102"/>
            <a:ext cx="3564204" cy="3564204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051D40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4700679" y="7074186"/>
            <a:ext cx="5946973" cy="5946973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1234014" y="9041229"/>
            <a:ext cx="11402164" cy="711357"/>
          </a:xfrm>
          <a:custGeom>
            <a:avLst/>
            <a:gdLst/>
            <a:ahLst/>
            <a:cxnLst/>
            <a:rect r="r" b="b" t="t" l="l"/>
            <a:pathLst>
              <a:path h="711357" w="11402164">
                <a:moveTo>
                  <a:pt x="0" y="0"/>
                </a:moveTo>
                <a:lnTo>
                  <a:pt x="11402164" y="0"/>
                </a:lnTo>
                <a:lnTo>
                  <a:pt x="11402164" y="711358"/>
                </a:lnTo>
                <a:lnTo>
                  <a:pt x="0" y="7113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16567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539896" y="4511925"/>
            <a:ext cx="10790400" cy="4529304"/>
          </a:xfrm>
          <a:custGeom>
            <a:avLst/>
            <a:gdLst/>
            <a:ahLst/>
            <a:cxnLst/>
            <a:rect r="r" b="b" t="t" l="l"/>
            <a:pathLst>
              <a:path h="4529304" w="10790400">
                <a:moveTo>
                  <a:pt x="0" y="0"/>
                </a:moveTo>
                <a:lnTo>
                  <a:pt x="10790401" y="0"/>
                </a:lnTo>
                <a:lnTo>
                  <a:pt x="10790401" y="4529304"/>
                </a:lnTo>
                <a:lnTo>
                  <a:pt x="0" y="452930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3458461" y="463575"/>
            <a:ext cx="2836685" cy="6757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439"/>
              </a:lnSpc>
            </a:pPr>
            <a:r>
              <a:rPr lang="en-US" sz="9600">
                <a:solidFill>
                  <a:srgbClr val="FDFDFD"/>
                </a:solidFill>
                <a:latin typeface="Open Sans Extra Bold"/>
              </a:rPr>
              <a:t>T</a:t>
            </a:r>
          </a:p>
          <a:p>
            <a:pPr algn="ctr">
              <a:lnSpc>
                <a:spcPts val="13439"/>
              </a:lnSpc>
            </a:pPr>
            <a:r>
              <a:rPr lang="en-US" sz="9600">
                <a:solidFill>
                  <a:srgbClr val="FDFDFD"/>
                </a:solidFill>
                <a:latin typeface="Open Sans Extra Bold"/>
              </a:rPr>
              <a:t>U</a:t>
            </a:r>
          </a:p>
          <a:p>
            <a:pPr algn="ctr">
              <a:lnSpc>
                <a:spcPts val="13439"/>
              </a:lnSpc>
            </a:pPr>
            <a:r>
              <a:rPr lang="en-US" sz="9600">
                <a:solidFill>
                  <a:srgbClr val="FDFDFD"/>
                </a:solidFill>
                <a:latin typeface="Open Sans Extra Bold"/>
              </a:rPr>
              <a:t>R</a:t>
            </a:r>
          </a:p>
          <a:p>
            <a:pPr algn="ctr">
              <a:lnSpc>
                <a:spcPts val="13439"/>
              </a:lnSpc>
              <a:spcBef>
                <a:spcPct val="0"/>
              </a:spcBef>
            </a:pPr>
            <a:r>
              <a:rPr lang="en-US" sz="9600">
                <a:solidFill>
                  <a:srgbClr val="FDFDFD"/>
                </a:solidFill>
                <a:latin typeface="Open Sans Extra Bold"/>
              </a:rPr>
              <a:t>N 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5777415" y="7823835"/>
            <a:ext cx="2836685" cy="2463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160"/>
              </a:lnSpc>
              <a:spcBef>
                <a:spcPct val="0"/>
              </a:spcBef>
            </a:pPr>
            <a:r>
              <a:rPr lang="en-US" sz="14400">
                <a:solidFill>
                  <a:srgbClr val="FDFDFD"/>
                </a:solidFill>
                <a:latin typeface="Open Sans Extra Bold"/>
              </a:rPr>
              <a:t>3 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5400000">
            <a:off x="1736980" y="3293016"/>
            <a:ext cx="510937" cy="453341"/>
          </a:xfrm>
          <a:custGeom>
            <a:avLst/>
            <a:gdLst/>
            <a:ahLst/>
            <a:cxnLst/>
            <a:rect r="r" b="b" t="t" l="l"/>
            <a:pathLst>
              <a:path h="453341" w="510937">
                <a:moveTo>
                  <a:pt x="0" y="0"/>
                </a:moveTo>
                <a:lnTo>
                  <a:pt x="510937" y="0"/>
                </a:lnTo>
                <a:lnTo>
                  <a:pt x="510937" y="453340"/>
                </a:lnTo>
                <a:lnTo>
                  <a:pt x="0" y="45334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2487705" y="3217790"/>
            <a:ext cx="8561295" cy="518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</a:rPr>
              <a:t>Make iterations stop when loss increase too</a:t>
            </a:r>
          </a:p>
        </p:txBody>
      </p:sp>
      <p:sp>
        <p:nvSpPr>
          <p:cNvPr name="Freeform 18" id="18"/>
          <p:cNvSpPr/>
          <p:nvPr/>
        </p:nvSpPr>
        <p:spPr>
          <a:xfrm flipH="false" flipV="false" rot="5400000">
            <a:off x="1736980" y="2475274"/>
            <a:ext cx="510937" cy="453341"/>
          </a:xfrm>
          <a:custGeom>
            <a:avLst/>
            <a:gdLst/>
            <a:ahLst/>
            <a:cxnLst/>
            <a:rect r="r" b="b" t="t" l="l"/>
            <a:pathLst>
              <a:path h="453341" w="510937">
                <a:moveTo>
                  <a:pt x="0" y="0"/>
                </a:moveTo>
                <a:lnTo>
                  <a:pt x="510937" y="0"/>
                </a:lnTo>
                <a:lnTo>
                  <a:pt x="510937" y="453340"/>
                </a:lnTo>
                <a:lnTo>
                  <a:pt x="0" y="45334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2487705" y="2400048"/>
            <a:ext cx="6275295" cy="518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</a:rPr>
              <a:t>Iteration 1,000 &gt; 100,000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266830" y="0"/>
            <a:ext cx="5021170" cy="10287000"/>
            <a:chOff x="0" y="0"/>
            <a:chExt cx="1322448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22448" cy="2709333"/>
            </a:xfrm>
            <a:custGeom>
              <a:avLst/>
              <a:gdLst/>
              <a:ahLst/>
              <a:cxnLst/>
              <a:rect r="r" b="b" t="t" l="l"/>
              <a:pathLst>
                <a:path h="2709333" w="1322448">
                  <a:moveTo>
                    <a:pt x="0" y="0"/>
                  </a:moveTo>
                  <a:lnTo>
                    <a:pt x="1322448" y="0"/>
                  </a:lnTo>
                  <a:lnTo>
                    <a:pt x="132244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51D4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322448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609132" y="1213279"/>
            <a:ext cx="7922504" cy="8870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280"/>
              </a:lnSpc>
              <a:spcBef>
                <a:spcPct val="0"/>
              </a:spcBef>
            </a:pPr>
            <a:r>
              <a:rPr lang="en-US" sz="5200">
                <a:solidFill>
                  <a:srgbClr val="051D40"/>
                </a:solidFill>
                <a:latin typeface="Open Sans Extra Bold"/>
              </a:rPr>
              <a:t>Loss Function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-1595820" y="-1782102"/>
            <a:ext cx="3564204" cy="3564204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051D40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4700679" y="7074186"/>
            <a:ext cx="5946973" cy="5946973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1234014" y="9041229"/>
            <a:ext cx="11402164" cy="711357"/>
          </a:xfrm>
          <a:custGeom>
            <a:avLst/>
            <a:gdLst/>
            <a:ahLst/>
            <a:cxnLst/>
            <a:rect r="r" b="b" t="t" l="l"/>
            <a:pathLst>
              <a:path h="711357" w="11402164">
                <a:moveTo>
                  <a:pt x="0" y="0"/>
                </a:moveTo>
                <a:lnTo>
                  <a:pt x="11402164" y="0"/>
                </a:lnTo>
                <a:lnTo>
                  <a:pt x="11402164" y="711358"/>
                </a:lnTo>
                <a:lnTo>
                  <a:pt x="0" y="7113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16567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2608452" y="2338940"/>
            <a:ext cx="8653289" cy="6463722"/>
          </a:xfrm>
          <a:custGeom>
            <a:avLst/>
            <a:gdLst/>
            <a:ahLst/>
            <a:cxnLst/>
            <a:rect r="r" b="b" t="t" l="l"/>
            <a:pathLst>
              <a:path h="6463722" w="8653289">
                <a:moveTo>
                  <a:pt x="0" y="0"/>
                </a:moveTo>
                <a:lnTo>
                  <a:pt x="8653289" y="0"/>
                </a:lnTo>
                <a:lnTo>
                  <a:pt x="8653289" y="6463722"/>
                </a:lnTo>
                <a:lnTo>
                  <a:pt x="0" y="64637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2310929" y="5643420"/>
            <a:ext cx="2661498" cy="23674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34"/>
              </a:lnSpc>
              <a:spcBef>
                <a:spcPct val="0"/>
              </a:spcBef>
            </a:pPr>
            <a:r>
              <a:rPr lang="en-US" sz="1667" spc="-33" strike="noStrike" u="none">
                <a:solidFill>
                  <a:srgbClr val="FDFDFD"/>
                </a:solidFill>
                <a:latin typeface="Poppins"/>
              </a:rPr>
              <a:t>Lorem ipsum dolor sit amet, consectetur adipiscing elit. Nullam laoreet risus fringilla, egestas elit a, consequat augue. Phasellus sollicitudin felis mi, quis egestas ex ornare sed. 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3458461" y="463575"/>
            <a:ext cx="2836685" cy="6757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439"/>
              </a:lnSpc>
            </a:pPr>
            <a:r>
              <a:rPr lang="en-US" sz="9600">
                <a:solidFill>
                  <a:srgbClr val="FDFDFD"/>
                </a:solidFill>
                <a:latin typeface="Open Sans Extra Bold"/>
              </a:rPr>
              <a:t>T</a:t>
            </a:r>
          </a:p>
          <a:p>
            <a:pPr algn="ctr">
              <a:lnSpc>
                <a:spcPts val="13439"/>
              </a:lnSpc>
            </a:pPr>
            <a:r>
              <a:rPr lang="en-US" sz="9600">
                <a:solidFill>
                  <a:srgbClr val="FDFDFD"/>
                </a:solidFill>
                <a:latin typeface="Open Sans Extra Bold"/>
              </a:rPr>
              <a:t>U</a:t>
            </a:r>
          </a:p>
          <a:p>
            <a:pPr algn="ctr">
              <a:lnSpc>
                <a:spcPts val="13439"/>
              </a:lnSpc>
            </a:pPr>
            <a:r>
              <a:rPr lang="en-US" sz="9600">
                <a:solidFill>
                  <a:srgbClr val="FDFDFD"/>
                </a:solidFill>
                <a:latin typeface="Open Sans Extra Bold"/>
              </a:rPr>
              <a:t>R</a:t>
            </a:r>
          </a:p>
          <a:p>
            <a:pPr algn="ctr">
              <a:lnSpc>
                <a:spcPts val="13439"/>
              </a:lnSpc>
              <a:spcBef>
                <a:spcPct val="0"/>
              </a:spcBef>
            </a:pPr>
            <a:r>
              <a:rPr lang="en-US" sz="9600">
                <a:solidFill>
                  <a:srgbClr val="FDFDFD"/>
                </a:solidFill>
                <a:latin typeface="Open Sans Extra Bold"/>
              </a:rPr>
              <a:t>N 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5777415" y="7823835"/>
            <a:ext cx="2836685" cy="2463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160"/>
              </a:lnSpc>
              <a:spcBef>
                <a:spcPct val="0"/>
              </a:spcBef>
            </a:pPr>
            <a:r>
              <a:rPr lang="en-US" sz="14400">
                <a:solidFill>
                  <a:srgbClr val="FDFDFD"/>
                </a:solidFill>
                <a:latin typeface="Open Sans Extra Bold"/>
              </a:rPr>
              <a:t>3 </a:t>
            </a: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266830" y="0"/>
            <a:ext cx="5021170" cy="10287000"/>
            <a:chOff x="0" y="0"/>
            <a:chExt cx="1322448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22448" cy="2709333"/>
            </a:xfrm>
            <a:custGeom>
              <a:avLst/>
              <a:gdLst/>
              <a:ahLst/>
              <a:cxnLst/>
              <a:rect r="r" b="b" t="t" l="l"/>
              <a:pathLst>
                <a:path h="2709333" w="1322448">
                  <a:moveTo>
                    <a:pt x="0" y="0"/>
                  </a:moveTo>
                  <a:lnTo>
                    <a:pt x="1322448" y="0"/>
                  </a:lnTo>
                  <a:lnTo>
                    <a:pt x="132244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51D4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322448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1595820" y="-1782102"/>
            <a:ext cx="3564204" cy="3564204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051D40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4700679" y="7074186"/>
            <a:ext cx="5946973" cy="5946973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1234014" y="9041229"/>
            <a:ext cx="11402164" cy="711357"/>
          </a:xfrm>
          <a:custGeom>
            <a:avLst/>
            <a:gdLst/>
            <a:ahLst/>
            <a:cxnLst/>
            <a:rect r="r" b="b" t="t" l="l"/>
            <a:pathLst>
              <a:path h="711357" w="11402164">
                <a:moveTo>
                  <a:pt x="0" y="0"/>
                </a:moveTo>
                <a:lnTo>
                  <a:pt x="11402164" y="0"/>
                </a:lnTo>
                <a:lnTo>
                  <a:pt x="11402164" y="711358"/>
                </a:lnTo>
                <a:lnTo>
                  <a:pt x="0" y="7113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16567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2310929" y="5643420"/>
            <a:ext cx="2661498" cy="23674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34"/>
              </a:lnSpc>
              <a:spcBef>
                <a:spcPct val="0"/>
              </a:spcBef>
            </a:pPr>
            <a:r>
              <a:rPr lang="en-US" sz="1667" spc="-33" strike="noStrike" u="none">
                <a:solidFill>
                  <a:srgbClr val="FDFDFD"/>
                </a:solidFill>
                <a:latin typeface="Poppins"/>
              </a:rPr>
              <a:t>Lorem ipsum dolor sit amet, consectetur adipiscing elit. Nullam laoreet risus fringilla, egestas elit a, consequat augue. Phasellus sollicitudin felis mi, quis egestas ex ornare sed. 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458461" y="463575"/>
            <a:ext cx="2836685" cy="6757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439"/>
              </a:lnSpc>
            </a:pPr>
            <a:r>
              <a:rPr lang="en-US" sz="9600">
                <a:solidFill>
                  <a:srgbClr val="FDFDFD"/>
                </a:solidFill>
                <a:latin typeface="Open Sans Extra Bold"/>
              </a:rPr>
              <a:t>T</a:t>
            </a:r>
          </a:p>
          <a:p>
            <a:pPr algn="ctr">
              <a:lnSpc>
                <a:spcPts val="13439"/>
              </a:lnSpc>
            </a:pPr>
            <a:r>
              <a:rPr lang="en-US" sz="9600">
                <a:solidFill>
                  <a:srgbClr val="FDFDFD"/>
                </a:solidFill>
                <a:latin typeface="Open Sans Extra Bold"/>
              </a:rPr>
              <a:t>U</a:t>
            </a:r>
          </a:p>
          <a:p>
            <a:pPr algn="ctr">
              <a:lnSpc>
                <a:spcPts val="13439"/>
              </a:lnSpc>
            </a:pPr>
            <a:r>
              <a:rPr lang="en-US" sz="9600">
                <a:solidFill>
                  <a:srgbClr val="FDFDFD"/>
                </a:solidFill>
                <a:latin typeface="Open Sans Extra Bold"/>
              </a:rPr>
              <a:t>R</a:t>
            </a:r>
          </a:p>
          <a:p>
            <a:pPr algn="ctr">
              <a:lnSpc>
                <a:spcPts val="13439"/>
              </a:lnSpc>
              <a:spcBef>
                <a:spcPct val="0"/>
              </a:spcBef>
            </a:pPr>
            <a:r>
              <a:rPr lang="en-US" sz="9600">
                <a:solidFill>
                  <a:srgbClr val="FDFDFD"/>
                </a:solidFill>
                <a:latin typeface="Open Sans Extra Bold"/>
              </a:rPr>
              <a:t>N 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5777415" y="7823835"/>
            <a:ext cx="2836685" cy="2463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160"/>
              </a:lnSpc>
              <a:spcBef>
                <a:spcPct val="0"/>
              </a:spcBef>
            </a:pPr>
            <a:r>
              <a:rPr lang="en-US" sz="14400">
                <a:solidFill>
                  <a:srgbClr val="FDFDFD"/>
                </a:solidFill>
                <a:latin typeface="Open Sans Extra Bold"/>
              </a:rPr>
              <a:t>3 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609132" y="1213279"/>
            <a:ext cx="7858646" cy="8870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280"/>
              </a:lnSpc>
              <a:spcBef>
                <a:spcPct val="0"/>
              </a:spcBef>
            </a:pPr>
            <a:r>
              <a:rPr lang="en-US" sz="5200">
                <a:solidFill>
                  <a:srgbClr val="051D40"/>
                </a:solidFill>
                <a:latin typeface="Open Sans Extra Bold"/>
              </a:rPr>
              <a:t>Test Data with Sigmoid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2827944" y="2597725"/>
            <a:ext cx="8490264" cy="6443504"/>
          </a:xfrm>
          <a:custGeom>
            <a:avLst/>
            <a:gdLst/>
            <a:ahLst/>
            <a:cxnLst/>
            <a:rect r="r" b="b" t="t" l="l"/>
            <a:pathLst>
              <a:path h="6443504" w="8490264">
                <a:moveTo>
                  <a:pt x="0" y="0"/>
                </a:moveTo>
                <a:lnTo>
                  <a:pt x="8490265" y="0"/>
                </a:lnTo>
                <a:lnTo>
                  <a:pt x="8490265" y="6443504"/>
                </a:lnTo>
                <a:lnTo>
                  <a:pt x="0" y="644350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283153"/>
            <a:ext cx="7523780" cy="7546156"/>
            <a:chOff x="0" y="0"/>
            <a:chExt cx="2106826" cy="211309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106826" cy="2113092"/>
            </a:xfrm>
            <a:custGeom>
              <a:avLst/>
              <a:gdLst/>
              <a:ahLst/>
              <a:cxnLst/>
              <a:rect r="r" b="b" t="t" l="l"/>
              <a:pathLst>
                <a:path h="2113092" w="2106826">
                  <a:moveTo>
                    <a:pt x="0" y="0"/>
                  </a:moveTo>
                  <a:lnTo>
                    <a:pt x="2106826" y="0"/>
                  </a:lnTo>
                  <a:lnTo>
                    <a:pt x="2106826" y="2113092"/>
                  </a:lnTo>
                  <a:lnTo>
                    <a:pt x="0" y="2113092"/>
                  </a:lnTo>
                  <a:close/>
                </a:path>
              </a:pathLst>
            </a:custGeom>
            <a:solidFill>
              <a:srgbClr val="145DA0">
                <a:alpha val="95686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106826" cy="215119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8700" y="8829309"/>
            <a:ext cx="7523780" cy="428991"/>
            <a:chOff x="0" y="0"/>
            <a:chExt cx="2106826" cy="12012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106826" cy="120127"/>
            </a:xfrm>
            <a:custGeom>
              <a:avLst/>
              <a:gdLst/>
              <a:ahLst/>
              <a:cxnLst/>
              <a:rect r="r" b="b" t="t" l="l"/>
              <a:pathLst>
                <a:path h="120127" w="2106826">
                  <a:moveTo>
                    <a:pt x="0" y="0"/>
                  </a:moveTo>
                  <a:lnTo>
                    <a:pt x="2106826" y="0"/>
                  </a:lnTo>
                  <a:lnTo>
                    <a:pt x="2106826" y="120127"/>
                  </a:lnTo>
                  <a:lnTo>
                    <a:pt x="0" y="120127"/>
                  </a:lnTo>
                  <a:close/>
                </a:path>
              </a:pathLst>
            </a:custGeom>
            <a:solidFill>
              <a:srgbClr val="145DA0">
                <a:alpha val="48627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2106826" cy="1582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5238003" y="8290589"/>
            <a:ext cx="7523780" cy="752378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5DA0">
                <a:alpha val="95686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-3724222" y="-4507687"/>
            <a:ext cx="5924489" cy="5924489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5DA0">
                <a:alpha val="95686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8933480" y="1717918"/>
            <a:ext cx="8550002" cy="6450267"/>
          </a:xfrm>
          <a:custGeom>
            <a:avLst/>
            <a:gdLst/>
            <a:ahLst/>
            <a:cxnLst/>
            <a:rect r="r" b="b" t="t" l="l"/>
            <a:pathLst>
              <a:path h="6450267" w="8550002">
                <a:moveTo>
                  <a:pt x="0" y="0"/>
                </a:moveTo>
                <a:lnTo>
                  <a:pt x="8550002" y="0"/>
                </a:lnTo>
                <a:lnTo>
                  <a:pt x="8550002" y="6450267"/>
                </a:lnTo>
                <a:lnTo>
                  <a:pt x="0" y="645026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2200267" y="1673977"/>
            <a:ext cx="4636132" cy="9744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902"/>
              </a:lnSpc>
              <a:spcBef>
                <a:spcPct val="0"/>
              </a:spcBef>
            </a:pPr>
            <a:r>
              <a:rPr lang="en-US" sz="5644">
                <a:solidFill>
                  <a:srgbClr val="FDFDFD"/>
                </a:solidFill>
                <a:latin typeface="Open Sans Extra Bold"/>
              </a:rPr>
              <a:t>Conclusion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138047" y="4691667"/>
            <a:ext cx="2370352" cy="4430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403"/>
              </a:lnSpc>
              <a:spcBef>
                <a:spcPct val="0"/>
              </a:spcBef>
            </a:pPr>
            <a:r>
              <a:rPr lang="en-US" sz="2430" spc="-48">
                <a:solidFill>
                  <a:srgbClr val="FDFDFD"/>
                </a:solidFill>
                <a:latin typeface="Poppins Bold"/>
              </a:rPr>
              <a:t>Test Accuracy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702506" y="3656723"/>
            <a:ext cx="3158473" cy="9710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902"/>
              </a:lnSpc>
              <a:spcBef>
                <a:spcPct val="0"/>
              </a:spcBef>
            </a:pPr>
            <a:r>
              <a:rPr lang="en-US" sz="5644">
                <a:solidFill>
                  <a:srgbClr val="FDFDFD"/>
                </a:solidFill>
                <a:latin typeface="Open Sans Extra Bold"/>
              </a:rPr>
              <a:t>~96.69</a:t>
            </a:r>
            <a:r>
              <a:rPr lang="en-US" sz="5644" strike="noStrike" u="none">
                <a:solidFill>
                  <a:srgbClr val="FDFDFD"/>
                </a:solidFill>
                <a:latin typeface="Open Sans Extra Bold"/>
              </a:rPr>
              <a:t>%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5239042" y="4710717"/>
            <a:ext cx="2370352" cy="4075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263"/>
              </a:lnSpc>
              <a:spcBef>
                <a:spcPct val="0"/>
              </a:spcBef>
            </a:pPr>
            <a:r>
              <a:rPr lang="en-US" sz="2330" spc="-46">
                <a:solidFill>
                  <a:srgbClr val="FDFDFD"/>
                </a:solidFill>
                <a:latin typeface="Poppins Bold"/>
              </a:rPr>
              <a:t>Iterations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5239042" y="3656723"/>
            <a:ext cx="2370352" cy="9710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902"/>
              </a:lnSpc>
              <a:spcBef>
                <a:spcPct val="0"/>
              </a:spcBef>
            </a:pPr>
            <a:r>
              <a:rPr lang="en-US" sz="5644">
                <a:solidFill>
                  <a:srgbClr val="FDFDFD"/>
                </a:solidFill>
                <a:latin typeface="Open Sans Extra Bold"/>
              </a:rPr>
              <a:t>100k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2138047" y="6543388"/>
            <a:ext cx="2370352" cy="4430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403"/>
              </a:lnSpc>
              <a:spcBef>
                <a:spcPct val="0"/>
              </a:spcBef>
            </a:pPr>
            <a:r>
              <a:rPr lang="en-US" sz="2430" spc="-48">
                <a:solidFill>
                  <a:srgbClr val="FDFDFD"/>
                </a:solidFill>
                <a:latin typeface="Poppins Bold"/>
              </a:rPr>
              <a:t>Log Loss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138047" y="5574484"/>
            <a:ext cx="2370352" cy="9710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902"/>
              </a:lnSpc>
              <a:spcBef>
                <a:spcPct val="0"/>
              </a:spcBef>
            </a:pPr>
            <a:r>
              <a:rPr lang="en-US" sz="5644">
                <a:solidFill>
                  <a:srgbClr val="FDFDFD"/>
                </a:solidFill>
                <a:latin typeface="Open Sans Extra Bold"/>
              </a:rPr>
              <a:t>~0.074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5239042" y="6624985"/>
            <a:ext cx="2370352" cy="3084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423"/>
              </a:lnSpc>
              <a:spcBef>
                <a:spcPct val="0"/>
              </a:spcBef>
            </a:pPr>
            <a:r>
              <a:rPr lang="en-US" sz="1730" spc="-34">
                <a:solidFill>
                  <a:srgbClr val="FDFDFD"/>
                </a:solidFill>
                <a:latin typeface="Poppins"/>
              </a:rPr>
              <a:t>Brain Damage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5239042" y="5649732"/>
            <a:ext cx="2370352" cy="8015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222"/>
              </a:lnSpc>
              <a:spcBef>
                <a:spcPct val="0"/>
              </a:spcBef>
            </a:pPr>
            <a:r>
              <a:rPr lang="en-US" sz="4444" strike="noStrike" u="none">
                <a:solidFill>
                  <a:srgbClr val="FDFDFD"/>
                </a:solidFill>
                <a:latin typeface="Poppins"/>
              </a:rPr>
              <a:t>75%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504634" y="7648248"/>
            <a:ext cx="6537539" cy="4430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403"/>
              </a:lnSpc>
              <a:spcBef>
                <a:spcPct val="0"/>
              </a:spcBef>
            </a:pPr>
            <a:r>
              <a:rPr lang="en-US" sz="2430" spc="-48">
                <a:solidFill>
                  <a:srgbClr val="FDFDFD"/>
                </a:solidFill>
                <a:latin typeface="Poppins Bold"/>
              </a:rPr>
              <a:t>Test accuracy with random seed is &gt;90%</a:t>
            </a:r>
          </a:p>
        </p:txBody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818366" y="2485326"/>
            <a:ext cx="8819592" cy="54409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4510"/>
              </a:lnSpc>
            </a:pPr>
            <a:r>
              <a:rPr lang="en-US" sz="10364">
                <a:solidFill>
                  <a:srgbClr val="051D40"/>
                </a:solidFill>
                <a:latin typeface="Open Sans Extra Bold"/>
              </a:rPr>
              <a:t>THANK YOU!</a:t>
            </a:r>
          </a:p>
          <a:p>
            <a:pPr marL="0" indent="0" lvl="0">
              <a:lnSpc>
                <a:spcPts val="14510"/>
              </a:lnSpc>
              <a:spcBef>
                <a:spcPct val="0"/>
              </a:spcBef>
            </a:pPr>
            <a:r>
              <a:rPr lang="en-US" sz="10364">
                <a:solidFill>
                  <a:srgbClr val="051D40"/>
                </a:solidFill>
                <a:latin typeface="Open Sans Extra Bold"/>
              </a:rPr>
              <a:t>FOR LISTENING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2398912" y="0"/>
            <a:ext cx="5889088" cy="10287000"/>
            <a:chOff x="0" y="0"/>
            <a:chExt cx="1551036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551036" cy="2709333"/>
            </a:xfrm>
            <a:custGeom>
              <a:avLst/>
              <a:gdLst/>
              <a:ahLst/>
              <a:cxnLst/>
              <a:rect r="r" b="b" t="t" l="l"/>
              <a:pathLst>
                <a:path h="2709333" w="1551036">
                  <a:moveTo>
                    <a:pt x="0" y="0"/>
                  </a:moveTo>
                  <a:lnTo>
                    <a:pt x="1551036" y="0"/>
                  </a:lnTo>
                  <a:lnTo>
                    <a:pt x="155103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5B98BA"/>
            </a:soli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1551036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-4925441" y="3609788"/>
            <a:ext cx="9392643" cy="9529477"/>
          </a:xfrm>
          <a:custGeom>
            <a:avLst/>
            <a:gdLst/>
            <a:ahLst/>
            <a:cxnLst/>
            <a:rect r="r" b="b" t="t" l="l"/>
            <a:pathLst>
              <a:path h="9529477" w="9392643">
                <a:moveTo>
                  <a:pt x="0" y="0"/>
                </a:moveTo>
                <a:lnTo>
                  <a:pt x="9392643" y="0"/>
                </a:lnTo>
                <a:lnTo>
                  <a:pt x="9392643" y="9529476"/>
                </a:lnTo>
                <a:lnTo>
                  <a:pt x="0" y="95294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123887" y="-2346523"/>
            <a:ext cx="4693046" cy="4693046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39603" y="1122782"/>
            <a:ext cx="7019697" cy="10556306"/>
            <a:chOff x="0" y="0"/>
            <a:chExt cx="660400" cy="99311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60400" cy="993118"/>
            </a:xfrm>
            <a:custGeom>
              <a:avLst/>
              <a:gdLst/>
              <a:ahLst/>
              <a:cxnLst/>
              <a:rect r="r" b="b" t="t" l="l"/>
              <a:pathLst>
                <a:path h="993118" w="660400">
                  <a:moveTo>
                    <a:pt x="220252" y="19070"/>
                  </a:moveTo>
                  <a:cubicBezTo>
                    <a:pt x="254000" y="7556"/>
                    <a:pt x="292600" y="0"/>
                    <a:pt x="330378" y="0"/>
                  </a:cubicBezTo>
                  <a:cubicBezTo>
                    <a:pt x="368157" y="0"/>
                    <a:pt x="404509" y="6476"/>
                    <a:pt x="438009" y="17990"/>
                  </a:cubicBezTo>
                  <a:cubicBezTo>
                    <a:pt x="438723" y="18350"/>
                    <a:pt x="439435" y="18350"/>
                    <a:pt x="440148" y="18710"/>
                  </a:cubicBezTo>
                  <a:cubicBezTo>
                    <a:pt x="565955" y="64765"/>
                    <a:pt x="658618" y="186379"/>
                    <a:pt x="660400" y="332507"/>
                  </a:cubicBezTo>
                  <a:lnTo>
                    <a:pt x="660400" y="993118"/>
                  </a:lnTo>
                  <a:lnTo>
                    <a:pt x="0" y="993118"/>
                  </a:lnTo>
                  <a:lnTo>
                    <a:pt x="0" y="332998"/>
                  </a:lnTo>
                  <a:cubicBezTo>
                    <a:pt x="1782" y="185660"/>
                    <a:pt x="93019" y="64045"/>
                    <a:pt x="220252" y="19070"/>
                  </a:cubicBez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88900"/>
              <a:ext cx="660400" cy="9042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0614313" y="1459818"/>
            <a:ext cx="6270276" cy="6270276"/>
            <a:chOff x="0" y="0"/>
            <a:chExt cx="8916670" cy="891667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6350" y="6350"/>
              <a:ext cx="8903970" cy="8903970"/>
            </a:xfrm>
            <a:custGeom>
              <a:avLst/>
              <a:gdLst/>
              <a:ahLst/>
              <a:cxnLst/>
              <a:rect r="r" b="b" t="t" l="l"/>
              <a:pathLst>
                <a:path h="8903970" w="8903970">
                  <a:moveTo>
                    <a:pt x="4451350" y="8903970"/>
                  </a:moveTo>
                  <a:cubicBezTo>
                    <a:pt x="1997710" y="8903970"/>
                    <a:pt x="0" y="6906260"/>
                    <a:pt x="0" y="4451350"/>
                  </a:cubicBezTo>
                  <a:cubicBezTo>
                    <a:pt x="0" y="1996440"/>
                    <a:pt x="1997710" y="0"/>
                    <a:pt x="4451350" y="0"/>
                  </a:cubicBezTo>
                  <a:cubicBezTo>
                    <a:pt x="6904990" y="0"/>
                    <a:pt x="8903970" y="1997710"/>
                    <a:pt x="8903970" y="4451350"/>
                  </a:cubicBezTo>
                  <a:cubicBezTo>
                    <a:pt x="8903970" y="6904990"/>
                    <a:pt x="6906260" y="8903970"/>
                    <a:pt x="4451350" y="8903970"/>
                  </a:cubicBezTo>
                  <a:close/>
                  <a:moveTo>
                    <a:pt x="4451350" y="19050"/>
                  </a:moveTo>
                  <a:cubicBezTo>
                    <a:pt x="2007870" y="19050"/>
                    <a:pt x="19050" y="2007870"/>
                    <a:pt x="19050" y="4451350"/>
                  </a:cubicBezTo>
                  <a:cubicBezTo>
                    <a:pt x="19050" y="6894830"/>
                    <a:pt x="2007870" y="8883650"/>
                    <a:pt x="4451350" y="8883650"/>
                  </a:cubicBezTo>
                  <a:cubicBezTo>
                    <a:pt x="6894830" y="8883650"/>
                    <a:pt x="8883650" y="6894830"/>
                    <a:pt x="8883650" y="4451350"/>
                  </a:cubicBezTo>
                  <a:cubicBezTo>
                    <a:pt x="8883650" y="2007870"/>
                    <a:pt x="6896100" y="19050"/>
                    <a:pt x="4451350" y="1905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154940" y="154940"/>
              <a:ext cx="8605520" cy="8605520"/>
            </a:xfrm>
            <a:custGeom>
              <a:avLst/>
              <a:gdLst/>
              <a:ahLst/>
              <a:cxnLst/>
              <a:rect r="r" b="b" t="t" l="l"/>
              <a:pathLst>
                <a:path h="8605520" w="8605520">
                  <a:moveTo>
                    <a:pt x="8605520" y="4302760"/>
                  </a:moveTo>
                  <a:cubicBezTo>
                    <a:pt x="8605520" y="6678930"/>
                    <a:pt x="6678930" y="8605520"/>
                    <a:pt x="4302760" y="8605520"/>
                  </a:cubicBezTo>
                  <a:cubicBezTo>
                    <a:pt x="1926590" y="8605520"/>
                    <a:pt x="0" y="6680200"/>
                    <a:pt x="0" y="4302760"/>
                  </a:cubicBezTo>
                  <a:cubicBezTo>
                    <a:pt x="0" y="1925320"/>
                    <a:pt x="1926590" y="0"/>
                    <a:pt x="4302760" y="0"/>
                  </a:cubicBezTo>
                  <a:cubicBezTo>
                    <a:pt x="6678930" y="0"/>
                    <a:pt x="8605520" y="1926590"/>
                    <a:pt x="8605520" y="4302760"/>
                  </a:cubicBez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1518345" y="3093664"/>
            <a:ext cx="8414772" cy="10399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03"/>
              </a:lnSpc>
            </a:pPr>
            <a:r>
              <a:rPr lang="en-US" sz="2930" spc="-58">
                <a:solidFill>
                  <a:srgbClr val="051D40"/>
                </a:solidFill>
                <a:latin typeface="Poppins"/>
              </a:rPr>
              <a:t>800 Pokemon from Generation I-VI </a:t>
            </a:r>
          </a:p>
          <a:p>
            <a:pPr algn="l" marL="0" indent="0" lvl="0">
              <a:lnSpc>
                <a:spcPts val="4103"/>
              </a:lnSpc>
              <a:spcBef>
                <a:spcPct val="0"/>
              </a:spcBef>
            </a:pPr>
            <a:r>
              <a:rPr lang="en-US" sz="2930" spc="-58">
                <a:solidFill>
                  <a:srgbClr val="051D40"/>
                </a:solidFill>
                <a:latin typeface="Poppins"/>
              </a:rPr>
              <a:t>(Including Mega Evolution and forms)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518345" y="1544264"/>
            <a:ext cx="4155745" cy="13684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1200"/>
              </a:lnSpc>
              <a:spcBef>
                <a:spcPct val="0"/>
              </a:spcBef>
            </a:pPr>
            <a:r>
              <a:rPr lang="en-US" sz="8000">
                <a:solidFill>
                  <a:srgbClr val="051D40"/>
                </a:solidFill>
                <a:latin typeface="Open Sans Extra Bold"/>
              </a:rPr>
              <a:t>Dataset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518345" y="5664343"/>
            <a:ext cx="8414772" cy="38263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89616" indent="-294808" lvl="1">
              <a:lnSpc>
                <a:spcPts val="3823"/>
              </a:lnSpc>
              <a:buFont typeface="Arial"/>
              <a:buChar char="•"/>
            </a:pPr>
            <a:r>
              <a:rPr lang="en-US" sz="2730" spc="-54">
                <a:solidFill>
                  <a:srgbClr val="051D40"/>
                </a:solidFill>
                <a:latin typeface="Poppins"/>
              </a:rPr>
              <a:t>ID</a:t>
            </a:r>
          </a:p>
          <a:p>
            <a:pPr marL="589616" indent="-294808" lvl="1">
              <a:lnSpc>
                <a:spcPts val="3823"/>
              </a:lnSpc>
              <a:buFont typeface="Arial"/>
              <a:buChar char="•"/>
            </a:pPr>
            <a:r>
              <a:rPr lang="en-US" sz="2730" spc="-54">
                <a:solidFill>
                  <a:srgbClr val="051D40"/>
                </a:solidFill>
                <a:latin typeface="Poppins"/>
              </a:rPr>
              <a:t>Name</a:t>
            </a:r>
          </a:p>
          <a:p>
            <a:pPr marL="589616" indent="-294808" lvl="1">
              <a:lnSpc>
                <a:spcPts val="3823"/>
              </a:lnSpc>
              <a:buFont typeface="Arial"/>
              <a:buChar char="•"/>
            </a:pPr>
            <a:r>
              <a:rPr lang="en-US" sz="2730" spc="-54">
                <a:solidFill>
                  <a:srgbClr val="051D40"/>
                </a:solidFill>
                <a:latin typeface="Poppins"/>
              </a:rPr>
              <a:t>Primary Type</a:t>
            </a:r>
          </a:p>
          <a:p>
            <a:pPr marL="589616" indent="-294808" lvl="1">
              <a:lnSpc>
                <a:spcPts val="3823"/>
              </a:lnSpc>
              <a:buFont typeface="Arial"/>
              <a:buChar char="•"/>
            </a:pPr>
            <a:r>
              <a:rPr lang="en-US" sz="2730" spc="-54">
                <a:solidFill>
                  <a:srgbClr val="051D40"/>
                </a:solidFill>
                <a:latin typeface="Poppins"/>
              </a:rPr>
              <a:t>Secondary Type (Optional)</a:t>
            </a:r>
          </a:p>
          <a:p>
            <a:pPr marL="589616" indent="-294808" lvl="1">
              <a:lnSpc>
                <a:spcPts val="3823"/>
              </a:lnSpc>
              <a:buFont typeface="Arial"/>
              <a:buChar char="•"/>
            </a:pPr>
            <a:r>
              <a:rPr lang="en-US" sz="2730" spc="-54">
                <a:solidFill>
                  <a:srgbClr val="051D40"/>
                </a:solidFill>
                <a:latin typeface="Poppins"/>
              </a:rPr>
              <a:t>Total stats</a:t>
            </a:r>
          </a:p>
          <a:p>
            <a:pPr marL="589616" indent="-294808" lvl="1">
              <a:lnSpc>
                <a:spcPts val="3823"/>
              </a:lnSpc>
              <a:buFont typeface="Arial"/>
              <a:buChar char="•"/>
            </a:pPr>
            <a:r>
              <a:rPr lang="en-US" sz="2730" spc="-54">
                <a:solidFill>
                  <a:srgbClr val="051D40"/>
                </a:solidFill>
                <a:latin typeface="Poppins"/>
              </a:rPr>
              <a:t>Base stats (HP, Attack, Defense, Special Attack, Special Defense, Speed)</a:t>
            </a:r>
          </a:p>
          <a:p>
            <a:pPr algn="l" marL="589616" indent="-294808" lvl="1">
              <a:lnSpc>
                <a:spcPts val="3823"/>
              </a:lnSpc>
              <a:spcBef>
                <a:spcPct val="0"/>
              </a:spcBef>
              <a:buFont typeface="Arial"/>
              <a:buChar char="•"/>
            </a:pPr>
            <a:r>
              <a:rPr lang="en-US" sz="2730" spc="-54">
                <a:solidFill>
                  <a:srgbClr val="051D40"/>
                </a:solidFill>
                <a:latin typeface="Poppins"/>
              </a:rPr>
              <a:t>Legendary (Target variable)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518345" y="4802012"/>
            <a:ext cx="3724127" cy="6798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80"/>
              </a:lnSpc>
              <a:spcBef>
                <a:spcPct val="0"/>
              </a:spcBef>
            </a:pPr>
            <a:r>
              <a:rPr lang="en-US" sz="3986">
                <a:solidFill>
                  <a:srgbClr val="051D40"/>
                </a:solidFill>
                <a:latin typeface="Open Sans Extra Bold"/>
              </a:rPr>
              <a:t>Features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123887" y="-2346523"/>
            <a:ext cx="4693046" cy="4693046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39603" y="1122782"/>
            <a:ext cx="7019697" cy="10556306"/>
            <a:chOff x="0" y="0"/>
            <a:chExt cx="660400" cy="99311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60400" cy="993118"/>
            </a:xfrm>
            <a:custGeom>
              <a:avLst/>
              <a:gdLst/>
              <a:ahLst/>
              <a:cxnLst/>
              <a:rect r="r" b="b" t="t" l="l"/>
              <a:pathLst>
                <a:path h="993118" w="660400">
                  <a:moveTo>
                    <a:pt x="220252" y="19070"/>
                  </a:moveTo>
                  <a:cubicBezTo>
                    <a:pt x="254000" y="7556"/>
                    <a:pt x="292600" y="0"/>
                    <a:pt x="330378" y="0"/>
                  </a:cubicBezTo>
                  <a:cubicBezTo>
                    <a:pt x="368157" y="0"/>
                    <a:pt x="404509" y="6476"/>
                    <a:pt x="438009" y="17990"/>
                  </a:cubicBezTo>
                  <a:cubicBezTo>
                    <a:pt x="438723" y="18350"/>
                    <a:pt x="439435" y="18350"/>
                    <a:pt x="440148" y="18710"/>
                  </a:cubicBezTo>
                  <a:cubicBezTo>
                    <a:pt x="565955" y="64765"/>
                    <a:pt x="658618" y="186379"/>
                    <a:pt x="660400" y="332507"/>
                  </a:cubicBezTo>
                  <a:lnTo>
                    <a:pt x="660400" y="993118"/>
                  </a:lnTo>
                  <a:lnTo>
                    <a:pt x="0" y="993118"/>
                  </a:lnTo>
                  <a:lnTo>
                    <a:pt x="0" y="332998"/>
                  </a:lnTo>
                  <a:cubicBezTo>
                    <a:pt x="1782" y="185660"/>
                    <a:pt x="93019" y="64045"/>
                    <a:pt x="220252" y="19070"/>
                  </a:cubicBez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88900"/>
              <a:ext cx="660400" cy="9042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0614313" y="1459818"/>
            <a:ext cx="6270276" cy="6270276"/>
            <a:chOff x="0" y="0"/>
            <a:chExt cx="8916670" cy="891667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6350" y="6350"/>
              <a:ext cx="8903970" cy="8903970"/>
            </a:xfrm>
            <a:custGeom>
              <a:avLst/>
              <a:gdLst/>
              <a:ahLst/>
              <a:cxnLst/>
              <a:rect r="r" b="b" t="t" l="l"/>
              <a:pathLst>
                <a:path h="8903970" w="8903970">
                  <a:moveTo>
                    <a:pt x="4451350" y="8903970"/>
                  </a:moveTo>
                  <a:cubicBezTo>
                    <a:pt x="1997710" y="8903970"/>
                    <a:pt x="0" y="6906260"/>
                    <a:pt x="0" y="4451350"/>
                  </a:cubicBezTo>
                  <a:cubicBezTo>
                    <a:pt x="0" y="1996440"/>
                    <a:pt x="1997710" y="0"/>
                    <a:pt x="4451350" y="0"/>
                  </a:cubicBezTo>
                  <a:cubicBezTo>
                    <a:pt x="6904990" y="0"/>
                    <a:pt x="8903970" y="1997710"/>
                    <a:pt x="8903970" y="4451350"/>
                  </a:cubicBezTo>
                  <a:cubicBezTo>
                    <a:pt x="8903970" y="6904990"/>
                    <a:pt x="6906260" y="8903970"/>
                    <a:pt x="4451350" y="8903970"/>
                  </a:cubicBezTo>
                  <a:close/>
                  <a:moveTo>
                    <a:pt x="4451350" y="19050"/>
                  </a:moveTo>
                  <a:cubicBezTo>
                    <a:pt x="2007870" y="19050"/>
                    <a:pt x="19050" y="2007870"/>
                    <a:pt x="19050" y="4451350"/>
                  </a:cubicBezTo>
                  <a:cubicBezTo>
                    <a:pt x="19050" y="6894830"/>
                    <a:pt x="2007870" y="8883650"/>
                    <a:pt x="4451350" y="8883650"/>
                  </a:cubicBezTo>
                  <a:cubicBezTo>
                    <a:pt x="6894830" y="8883650"/>
                    <a:pt x="8883650" y="6894830"/>
                    <a:pt x="8883650" y="4451350"/>
                  </a:cubicBezTo>
                  <a:cubicBezTo>
                    <a:pt x="8883650" y="2007870"/>
                    <a:pt x="6896100" y="19050"/>
                    <a:pt x="4451350" y="1905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154940" y="154940"/>
              <a:ext cx="8605520" cy="8605520"/>
            </a:xfrm>
            <a:custGeom>
              <a:avLst/>
              <a:gdLst/>
              <a:ahLst/>
              <a:cxnLst/>
              <a:rect r="r" b="b" t="t" l="l"/>
              <a:pathLst>
                <a:path h="8605520" w="8605520">
                  <a:moveTo>
                    <a:pt x="8605520" y="4302760"/>
                  </a:moveTo>
                  <a:cubicBezTo>
                    <a:pt x="8605520" y="6678930"/>
                    <a:pt x="6678930" y="8605520"/>
                    <a:pt x="4302760" y="8605520"/>
                  </a:cubicBezTo>
                  <a:cubicBezTo>
                    <a:pt x="1926590" y="8605520"/>
                    <a:pt x="0" y="6680200"/>
                    <a:pt x="0" y="4302760"/>
                  </a:cubicBezTo>
                  <a:cubicBezTo>
                    <a:pt x="0" y="1925320"/>
                    <a:pt x="1926590" y="0"/>
                    <a:pt x="4302760" y="0"/>
                  </a:cubicBezTo>
                  <a:cubicBezTo>
                    <a:pt x="6678930" y="0"/>
                    <a:pt x="8605520" y="1926590"/>
                    <a:pt x="8605520" y="4302760"/>
                  </a:cubicBez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1518345" y="3093664"/>
            <a:ext cx="8414772" cy="10399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03"/>
              </a:lnSpc>
            </a:pPr>
            <a:r>
              <a:rPr lang="en-US" sz="2930" spc="-58">
                <a:solidFill>
                  <a:srgbClr val="051D40"/>
                </a:solidFill>
                <a:latin typeface="Poppins"/>
              </a:rPr>
              <a:t>800 Pokemon from Generation I-VI </a:t>
            </a:r>
          </a:p>
          <a:p>
            <a:pPr algn="l" marL="0" indent="0" lvl="0">
              <a:lnSpc>
                <a:spcPts val="4103"/>
              </a:lnSpc>
              <a:spcBef>
                <a:spcPct val="0"/>
              </a:spcBef>
            </a:pPr>
            <a:r>
              <a:rPr lang="en-US" sz="2930" spc="-58">
                <a:solidFill>
                  <a:srgbClr val="051D40"/>
                </a:solidFill>
                <a:latin typeface="Poppins"/>
              </a:rPr>
              <a:t>(Including Mega Evolution and forms)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518345" y="1544264"/>
            <a:ext cx="4155745" cy="13684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1200"/>
              </a:lnSpc>
              <a:spcBef>
                <a:spcPct val="0"/>
              </a:spcBef>
            </a:pPr>
            <a:r>
              <a:rPr lang="en-US" sz="8000">
                <a:solidFill>
                  <a:srgbClr val="051D40"/>
                </a:solidFill>
                <a:latin typeface="Open Sans Extra Bold"/>
              </a:rPr>
              <a:t>Dataset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518345" y="5664343"/>
            <a:ext cx="8414772" cy="19213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89616" indent="-294808" lvl="1">
              <a:lnSpc>
                <a:spcPts val="3823"/>
              </a:lnSpc>
              <a:buFont typeface="Arial"/>
              <a:buChar char="•"/>
            </a:pPr>
            <a:r>
              <a:rPr lang="en-US" sz="2730" spc="-54">
                <a:solidFill>
                  <a:srgbClr val="051D40"/>
                </a:solidFill>
                <a:latin typeface="Poppins"/>
              </a:rPr>
              <a:t>Not Legendary: 735 (91.88 %)</a:t>
            </a:r>
          </a:p>
          <a:p>
            <a:pPr marL="589616" indent="-294808" lvl="1">
              <a:lnSpc>
                <a:spcPts val="3823"/>
              </a:lnSpc>
              <a:buFont typeface="Arial"/>
              <a:buChar char="•"/>
            </a:pPr>
            <a:r>
              <a:rPr lang="en-US" sz="2730" spc="-54">
                <a:solidFill>
                  <a:srgbClr val="051D40"/>
                </a:solidFill>
                <a:latin typeface="Poppins"/>
              </a:rPr>
              <a:t>Legendary: 65 (8.12 %)</a:t>
            </a:r>
          </a:p>
          <a:p>
            <a:pPr>
              <a:lnSpc>
                <a:spcPts val="3823"/>
              </a:lnSpc>
            </a:pPr>
          </a:p>
          <a:p>
            <a:pPr algn="l" marL="589616" indent="-294808" lvl="1">
              <a:lnSpc>
                <a:spcPts val="3823"/>
              </a:lnSpc>
              <a:spcBef>
                <a:spcPct val="0"/>
              </a:spcBef>
              <a:buFont typeface="Arial"/>
              <a:buChar char="•"/>
            </a:pPr>
            <a:r>
              <a:rPr lang="en-US" sz="2730" spc="-54">
                <a:solidFill>
                  <a:srgbClr val="051D40"/>
                </a:solidFill>
                <a:latin typeface="Poppins"/>
              </a:rPr>
              <a:t>Total 800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518345" y="4802012"/>
            <a:ext cx="6897350" cy="6798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80"/>
              </a:lnSpc>
              <a:spcBef>
                <a:spcPct val="0"/>
              </a:spcBef>
            </a:pPr>
            <a:r>
              <a:rPr lang="en-US" sz="3986">
                <a:solidFill>
                  <a:srgbClr val="051D40"/>
                </a:solidFill>
                <a:latin typeface="Open Sans Extra Bold"/>
              </a:rPr>
              <a:t>Target Labels Distribution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145DA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123887" y="-2346523"/>
            <a:ext cx="4693046" cy="4693046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5573718" y="7940477"/>
            <a:ext cx="4693046" cy="4693046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654525" y="1466622"/>
            <a:ext cx="16978950" cy="879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151"/>
              </a:lnSpc>
              <a:spcBef>
                <a:spcPct val="0"/>
              </a:spcBef>
            </a:pPr>
            <a:r>
              <a:rPr lang="en-US" sz="5108">
                <a:solidFill>
                  <a:srgbClr val="FDFDFD"/>
                </a:solidFill>
                <a:latin typeface="Open Sans Extra Bold"/>
              </a:rPr>
              <a:t>Data Preprocessing / Feature Engineering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5DA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113392" y="8702364"/>
            <a:ext cx="5841799" cy="1153755"/>
          </a:xfrm>
          <a:custGeom>
            <a:avLst/>
            <a:gdLst/>
            <a:ahLst/>
            <a:cxnLst/>
            <a:rect r="r" b="b" t="t" l="l"/>
            <a:pathLst>
              <a:path h="1153755" w="5841799">
                <a:moveTo>
                  <a:pt x="0" y="0"/>
                </a:moveTo>
                <a:lnTo>
                  <a:pt x="5841799" y="0"/>
                </a:lnTo>
                <a:lnTo>
                  <a:pt x="5841799" y="1153755"/>
                </a:lnTo>
                <a:lnTo>
                  <a:pt x="0" y="11537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113392" y="3007016"/>
            <a:ext cx="5841799" cy="6265845"/>
            <a:chOff x="0" y="0"/>
            <a:chExt cx="1554321" cy="166714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554321" cy="1667146"/>
            </a:xfrm>
            <a:custGeom>
              <a:avLst/>
              <a:gdLst/>
              <a:ahLst/>
              <a:cxnLst/>
              <a:rect r="r" b="b" t="t" l="l"/>
              <a:pathLst>
                <a:path h="1667146" w="1554321">
                  <a:moveTo>
                    <a:pt x="58312" y="0"/>
                  </a:moveTo>
                  <a:lnTo>
                    <a:pt x="1496009" y="0"/>
                  </a:lnTo>
                  <a:cubicBezTo>
                    <a:pt x="1511474" y="0"/>
                    <a:pt x="1526306" y="6144"/>
                    <a:pt x="1537241" y="17079"/>
                  </a:cubicBezTo>
                  <a:cubicBezTo>
                    <a:pt x="1548177" y="28015"/>
                    <a:pt x="1554321" y="42846"/>
                    <a:pt x="1554321" y="58312"/>
                  </a:cubicBezTo>
                  <a:lnTo>
                    <a:pt x="1554321" y="1608835"/>
                  </a:lnTo>
                  <a:cubicBezTo>
                    <a:pt x="1554321" y="1624300"/>
                    <a:pt x="1548177" y="1639132"/>
                    <a:pt x="1537241" y="1650067"/>
                  </a:cubicBezTo>
                  <a:cubicBezTo>
                    <a:pt x="1526306" y="1661003"/>
                    <a:pt x="1511474" y="1667146"/>
                    <a:pt x="1496009" y="1667146"/>
                  </a:cubicBezTo>
                  <a:lnTo>
                    <a:pt x="58312" y="1667146"/>
                  </a:lnTo>
                  <a:cubicBezTo>
                    <a:pt x="42846" y="1667146"/>
                    <a:pt x="28015" y="1661003"/>
                    <a:pt x="17079" y="1650067"/>
                  </a:cubicBezTo>
                  <a:cubicBezTo>
                    <a:pt x="6144" y="1639132"/>
                    <a:pt x="0" y="1624300"/>
                    <a:pt x="0" y="1608835"/>
                  </a:cubicBezTo>
                  <a:lnTo>
                    <a:pt x="0" y="58312"/>
                  </a:lnTo>
                  <a:cubicBezTo>
                    <a:pt x="0" y="42846"/>
                    <a:pt x="6144" y="28015"/>
                    <a:pt x="17079" y="17079"/>
                  </a:cubicBezTo>
                  <a:cubicBezTo>
                    <a:pt x="28015" y="6144"/>
                    <a:pt x="42846" y="0"/>
                    <a:pt x="58312" y="0"/>
                  </a:cubicBezTo>
                  <a:close/>
                </a:path>
              </a:pathLst>
            </a:custGeom>
            <a:solidFill>
              <a:srgbClr val="FDFDF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1554321" cy="170524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-2123887" y="-2346523"/>
            <a:ext cx="4693046" cy="4693046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5573718" y="7940477"/>
            <a:ext cx="4693046" cy="4693046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2265792" y="3156321"/>
            <a:ext cx="5570690" cy="4492527"/>
            <a:chOff x="0" y="0"/>
            <a:chExt cx="11289030" cy="910412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1287760" cy="9104127"/>
            </a:xfrm>
            <a:custGeom>
              <a:avLst/>
              <a:gdLst/>
              <a:ahLst/>
              <a:cxnLst/>
              <a:rect r="r" b="b" t="t" l="l"/>
              <a:pathLst>
                <a:path h="9104127" w="11287760">
                  <a:moveTo>
                    <a:pt x="0" y="8350306"/>
                  </a:moveTo>
                  <a:lnTo>
                    <a:pt x="0" y="753822"/>
                  </a:lnTo>
                  <a:cubicBezTo>
                    <a:pt x="0" y="336853"/>
                    <a:pt x="234950" y="0"/>
                    <a:pt x="525780" y="0"/>
                  </a:cubicBezTo>
                  <a:lnTo>
                    <a:pt x="10761980" y="0"/>
                  </a:lnTo>
                  <a:cubicBezTo>
                    <a:pt x="11052810" y="0"/>
                    <a:pt x="11287760" y="336853"/>
                    <a:pt x="11287760" y="753822"/>
                  </a:cubicBezTo>
                  <a:lnTo>
                    <a:pt x="11287760" y="8348485"/>
                  </a:lnTo>
                  <a:cubicBezTo>
                    <a:pt x="11287760" y="8765454"/>
                    <a:pt x="11052810" y="9102307"/>
                    <a:pt x="10761980" y="9102307"/>
                  </a:cubicBezTo>
                  <a:lnTo>
                    <a:pt x="525780" y="9102307"/>
                  </a:lnTo>
                  <a:cubicBezTo>
                    <a:pt x="236220" y="9104127"/>
                    <a:pt x="0" y="8767275"/>
                    <a:pt x="0" y="8350306"/>
                  </a:cubicBezTo>
                  <a:close/>
                </a:path>
              </a:pathLst>
            </a:custGeom>
            <a:blipFill>
              <a:blip r:embed="rId3"/>
              <a:stretch>
                <a:fillRect l="0" t="-12004" r="0" b="-12004"/>
              </a:stretch>
            </a:blip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654525" y="1466622"/>
            <a:ext cx="16978950" cy="879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151"/>
              </a:lnSpc>
              <a:spcBef>
                <a:spcPct val="0"/>
              </a:spcBef>
            </a:pPr>
            <a:r>
              <a:rPr lang="en-US" sz="5108">
                <a:solidFill>
                  <a:srgbClr val="FDFDFD"/>
                </a:solidFill>
                <a:latin typeface="Open Sans Extra Bold"/>
              </a:rPr>
              <a:t>Data Preprocessing / Feature Engineering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265792" y="7715086"/>
            <a:ext cx="5570690" cy="1251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051D40"/>
                </a:solidFill>
                <a:latin typeface="Open Sans Extra Bold"/>
              </a:rPr>
              <a:t>Remove Mega Evolution Pokemon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5DA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113392" y="8702364"/>
            <a:ext cx="5841799" cy="1153755"/>
          </a:xfrm>
          <a:custGeom>
            <a:avLst/>
            <a:gdLst/>
            <a:ahLst/>
            <a:cxnLst/>
            <a:rect r="r" b="b" t="t" l="l"/>
            <a:pathLst>
              <a:path h="1153755" w="5841799">
                <a:moveTo>
                  <a:pt x="0" y="0"/>
                </a:moveTo>
                <a:lnTo>
                  <a:pt x="5841799" y="0"/>
                </a:lnTo>
                <a:lnTo>
                  <a:pt x="5841799" y="1153755"/>
                </a:lnTo>
                <a:lnTo>
                  <a:pt x="0" y="11537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113392" y="3007016"/>
            <a:ext cx="5841799" cy="6265845"/>
            <a:chOff x="0" y="0"/>
            <a:chExt cx="1554321" cy="166714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554321" cy="1667146"/>
            </a:xfrm>
            <a:custGeom>
              <a:avLst/>
              <a:gdLst/>
              <a:ahLst/>
              <a:cxnLst/>
              <a:rect r="r" b="b" t="t" l="l"/>
              <a:pathLst>
                <a:path h="1667146" w="1554321">
                  <a:moveTo>
                    <a:pt x="58312" y="0"/>
                  </a:moveTo>
                  <a:lnTo>
                    <a:pt x="1496009" y="0"/>
                  </a:lnTo>
                  <a:cubicBezTo>
                    <a:pt x="1511474" y="0"/>
                    <a:pt x="1526306" y="6144"/>
                    <a:pt x="1537241" y="17079"/>
                  </a:cubicBezTo>
                  <a:cubicBezTo>
                    <a:pt x="1548177" y="28015"/>
                    <a:pt x="1554321" y="42846"/>
                    <a:pt x="1554321" y="58312"/>
                  </a:cubicBezTo>
                  <a:lnTo>
                    <a:pt x="1554321" y="1608835"/>
                  </a:lnTo>
                  <a:cubicBezTo>
                    <a:pt x="1554321" y="1624300"/>
                    <a:pt x="1548177" y="1639132"/>
                    <a:pt x="1537241" y="1650067"/>
                  </a:cubicBezTo>
                  <a:cubicBezTo>
                    <a:pt x="1526306" y="1661003"/>
                    <a:pt x="1511474" y="1667146"/>
                    <a:pt x="1496009" y="1667146"/>
                  </a:cubicBezTo>
                  <a:lnTo>
                    <a:pt x="58312" y="1667146"/>
                  </a:lnTo>
                  <a:cubicBezTo>
                    <a:pt x="42846" y="1667146"/>
                    <a:pt x="28015" y="1661003"/>
                    <a:pt x="17079" y="1650067"/>
                  </a:cubicBezTo>
                  <a:cubicBezTo>
                    <a:pt x="6144" y="1639132"/>
                    <a:pt x="0" y="1624300"/>
                    <a:pt x="0" y="1608835"/>
                  </a:cubicBezTo>
                  <a:lnTo>
                    <a:pt x="0" y="58312"/>
                  </a:lnTo>
                  <a:cubicBezTo>
                    <a:pt x="0" y="42846"/>
                    <a:pt x="6144" y="28015"/>
                    <a:pt x="17079" y="17079"/>
                  </a:cubicBezTo>
                  <a:cubicBezTo>
                    <a:pt x="28015" y="6144"/>
                    <a:pt x="42846" y="0"/>
                    <a:pt x="58312" y="0"/>
                  </a:cubicBezTo>
                  <a:close/>
                </a:path>
              </a:pathLst>
            </a:custGeom>
            <a:solidFill>
              <a:srgbClr val="FDFDF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1554321" cy="170524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-2123887" y="-2346523"/>
            <a:ext cx="4693046" cy="4693046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5573718" y="7940477"/>
            <a:ext cx="4693046" cy="4693046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2265792" y="3156321"/>
            <a:ext cx="5570690" cy="4492527"/>
            <a:chOff x="0" y="0"/>
            <a:chExt cx="11289030" cy="910412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1287760" cy="9104127"/>
            </a:xfrm>
            <a:custGeom>
              <a:avLst/>
              <a:gdLst/>
              <a:ahLst/>
              <a:cxnLst/>
              <a:rect r="r" b="b" t="t" l="l"/>
              <a:pathLst>
                <a:path h="9104127" w="11287760">
                  <a:moveTo>
                    <a:pt x="0" y="8350306"/>
                  </a:moveTo>
                  <a:lnTo>
                    <a:pt x="0" y="753822"/>
                  </a:lnTo>
                  <a:cubicBezTo>
                    <a:pt x="0" y="336853"/>
                    <a:pt x="234950" y="0"/>
                    <a:pt x="525780" y="0"/>
                  </a:cubicBezTo>
                  <a:lnTo>
                    <a:pt x="10761980" y="0"/>
                  </a:lnTo>
                  <a:cubicBezTo>
                    <a:pt x="11052810" y="0"/>
                    <a:pt x="11287760" y="336853"/>
                    <a:pt x="11287760" y="753822"/>
                  </a:cubicBezTo>
                  <a:lnTo>
                    <a:pt x="11287760" y="8348485"/>
                  </a:lnTo>
                  <a:cubicBezTo>
                    <a:pt x="11287760" y="8765454"/>
                    <a:pt x="11052810" y="9102307"/>
                    <a:pt x="10761980" y="9102307"/>
                  </a:cubicBezTo>
                  <a:lnTo>
                    <a:pt x="525780" y="9102307"/>
                  </a:lnTo>
                  <a:cubicBezTo>
                    <a:pt x="236220" y="9104127"/>
                    <a:pt x="0" y="8767275"/>
                    <a:pt x="0" y="8350306"/>
                  </a:cubicBezTo>
                  <a:close/>
                </a:path>
              </a:pathLst>
            </a:custGeom>
            <a:blipFill>
              <a:blip r:embed="rId3"/>
              <a:stretch>
                <a:fillRect l="0" t="-12004" r="0" b="-12004"/>
              </a:stretch>
            </a:blipFill>
          </p:spPr>
        </p:sp>
      </p:grpSp>
      <p:sp>
        <p:nvSpPr>
          <p:cNvPr name="Freeform 14" id="14"/>
          <p:cNvSpPr/>
          <p:nvPr/>
        </p:nvSpPr>
        <p:spPr>
          <a:xfrm flipH="false" flipV="false" rot="0">
            <a:off x="9409542" y="8734380"/>
            <a:ext cx="5841799" cy="1153755"/>
          </a:xfrm>
          <a:custGeom>
            <a:avLst/>
            <a:gdLst/>
            <a:ahLst/>
            <a:cxnLst/>
            <a:rect r="r" b="b" t="t" l="l"/>
            <a:pathLst>
              <a:path h="1153755" w="5841799">
                <a:moveTo>
                  <a:pt x="0" y="0"/>
                </a:moveTo>
                <a:lnTo>
                  <a:pt x="5841799" y="0"/>
                </a:lnTo>
                <a:lnTo>
                  <a:pt x="5841799" y="1153755"/>
                </a:lnTo>
                <a:lnTo>
                  <a:pt x="0" y="11537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9409542" y="3007016"/>
            <a:ext cx="5841799" cy="6265845"/>
            <a:chOff x="0" y="0"/>
            <a:chExt cx="1554321" cy="1667146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554321" cy="1667146"/>
            </a:xfrm>
            <a:custGeom>
              <a:avLst/>
              <a:gdLst/>
              <a:ahLst/>
              <a:cxnLst/>
              <a:rect r="r" b="b" t="t" l="l"/>
              <a:pathLst>
                <a:path h="1667146" w="1554321">
                  <a:moveTo>
                    <a:pt x="58312" y="0"/>
                  </a:moveTo>
                  <a:lnTo>
                    <a:pt x="1496009" y="0"/>
                  </a:lnTo>
                  <a:cubicBezTo>
                    <a:pt x="1511474" y="0"/>
                    <a:pt x="1526306" y="6144"/>
                    <a:pt x="1537241" y="17079"/>
                  </a:cubicBezTo>
                  <a:cubicBezTo>
                    <a:pt x="1548177" y="28015"/>
                    <a:pt x="1554321" y="42846"/>
                    <a:pt x="1554321" y="58312"/>
                  </a:cubicBezTo>
                  <a:lnTo>
                    <a:pt x="1554321" y="1608835"/>
                  </a:lnTo>
                  <a:cubicBezTo>
                    <a:pt x="1554321" y="1624300"/>
                    <a:pt x="1548177" y="1639132"/>
                    <a:pt x="1537241" y="1650067"/>
                  </a:cubicBezTo>
                  <a:cubicBezTo>
                    <a:pt x="1526306" y="1661003"/>
                    <a:pt x="1511474" y="1667146"/>
                    <a:pt x="1496009" y="1667146"/>
                  </a:cubicBezTo>
                  <a:lnTo>
                    <a:pt x="58312" y="1667146"/>
                  </a:lnTo>
                  <a:cubicBezTo>
                    <a:pt x="42846" y="1667146"/>
                    <a:pt x="28015" y="1661003"/>
                    <a:pt x="17079" y="1650067"/>
                  </a:cubicBezTo>
                  <a:cubicBezTo>
                    <a:pt x="6144" y="1639132"/>
                    <a:pt x="0" y="1624300"/>
                    <a:pt x="0" y="1608835"/>
                  </a:cubicBezTo>
                  <a:lnTo>
                    <a:pt x="0" y="58312"/>
                  </a:lnTo>
                  <a:cubicBezTo>
                    <a:pt x="0" y="42846"/>
                    <a:pt x="6144" y="28015"/>
                    <a:pt x="17079" y="17079"/>
                  </a:cubicBezTo>
                  <a:cubicBezTo>
                    <a:pt x="28015" y="6144"/>
                    <a:pt x="42846" y="0"/>
                    <a:pt x="58312" y="0"/>
                  </a:cubicBezTo>
                  <a:close/>
                </a:path>
              </a:pathLst>
            </a:custGeom>
            <a:solidFill>
              <a:srgbClr val="FDFDFD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1554321" cy="170524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9561942" y="3156321"/>
            <a:ext cx="5570690" cy="4492527"/>
            <a:chOff x="0" y="0"/>
            <a:chExt cx="11289030" cy="9104127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1287760" cy="9104127"/>
            </a:xfrm>
            <a:custGeom>
              <a:avLst/>
              <a:gdLst/>
              <a:ahLst/>
              <a:cxnLst/>
              <a:rect r="r" b="b" t="t" l="l"/>
              <a:pathLst>
                <a:path h="9104127" w="11287760">
                  <a:moveTo>
                    <a:pt x="0" y="8350306"/>
                  </a:moveTo>
                  <a:lnTo>
                    <a:pt x="0" y="753822"/>
                  </a:lnTo>
                  <a:cubicBezTo>
                    <a:pt x="0" y="336853"/>
                    <a:pt x="234950" y="0"/>
                    <a:pt x="525780" y="0"/>
                  </a:cubicBezTo>
                  <a:lnTo>
                    <a:pt x="10761980" y="0"/>
                  </a:lnTo>
                  <a:cubicBezTo>
                    <a:pt x="11052810" y="0"/>
                    <a:pt x="11287760" y="336853"/>
                    <a:pt x="11287760" y="753822"/>
                  </a:cubicBezTo>
                  <a:lnTo>
                    <a:pt x="11287760" y="8348485"/>
                  </a:lnTo>
                  <a:cubicBezTo>
                    <a:pt x="11287760" y="8765454"/>
                    <a:pt x="11052810" y="9102307"/>
                    <a:pt x="10761980" y="9102307"/>
                  </a:cubicBezTo>
                  <a:lnTo>
                    <a:pt x="525780" y="9102307"/>
                  </a:lnTo>
                  <a:cubicBezTo>
                    <a:pt x="236220" y="9104127"/>
                    <a:pt x="0" y="8767275"/>
                    <a:pt x="0" y="8350306"/>
                  </a:cubicBezTo>
                  <a:close/>
                </a:path>
              </a:pathLst>
            </a:custGeom>
            <a:blipFill>
              <a:blip r:embed="rId4"/>
              <a:stretch>
                <a:fillRect l="0" t="-4307" r="0" b="-4307"/>
              </a:stretch>
            </a:blip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654525" y="1466622"/>
            <a:ext cx="16978950" cy="879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151"/>
              </a:lnSpc>
              <a:spcBef>
                <a:spcPct val="0"/>
              </a:spcBef>
            </a:pPr>
            <a:r>
              <a:rPr lang="en-US" sz="5108">
                <a:solidFill>
                  <a:srgbClr val="FDFDFD"/>
                </a:solidFill>
                <a:latin typeface="Open Sans Extra Bold"/>
              </a:rPr>
              <a:t>Data Preprocessing / Feature Engineering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265792" y="7715086"/>
            <a:ext cx="5570690" cy="1251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051D40"/>
                </a:solidFill>
                <a:latin typeface="Open Sans Extra Bold"/>
              </a:rPr>
              <a:t>Remove Mega Evolution Pokemon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9561942" y="7715086"/>
            <a:ext cx="5570690" cy="1251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51D40"/>
                </a:solidFill>
                <a:latin typeface="Open Sans Extra Bold"/>
              </a:rPr>
              <a:t>Using Only </a:t>
            </a:r>
          </a:p>
          <a:p>
            <a:pPr algn="ctr" marL="0" indent="0" lvl="0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051D40"/>
                </a:solidFill>
                <a:latin typeface="Open Sans Extra Bold"/>
              </a:rPr>
              <a:t>Total Stats Feature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88217" y="9258300"/>
            <a:ext cx="18476217" cy="1028700"/>
            <a:chOff x="0" y="0"/>
            <a:chExt cx="4866164" cy="2709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66164" cy="270933"/>
            </a:xfrm>
            <a:custGeom>
              <a:avLst/>
              <a:gdLst/>
              <a:ahLst/>
              <a:cxnLst/>
              <a:rect r="r" b="b" t="t" l="l"/>
              <a:pathLst>
                <a:path h="270933" w="4866164">
                  <a:moveTo>
                    <a:pt x="0" y="0"/>
                  </a:moveTo>
                  <a:lnTo>
                    <a:pt x="4866164" y="0"/>
                  </a:lnTo>
                  <a:lnTo>
                    <a:pt x="4866164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5B98BA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866164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3367558" y="2590556"/>
            <a:ext cx="11552885" cy="5105887"/>
            <a:chOff x="0" y="0"/>
            <a:chExt cx="3042735" cy="134476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042735" cy="1344760"/>
            </a:xfrm>
            <a:custGeom>
              <a:avLst/>
              <a:gdLst/>
              <a:ahLst/>
              <a:cxnLst/>
              <a:rect r="r" b="b" t="t" l="l"/>
              <a:pathLst>
                <a:path h="1344760" w="3042735">
                  <a:moveTo>
                    <a:pt x="0" y="0"/>
                  </a:moveTo>
                  <a:lnTo>
                    <a:pt x="3042735" y="0"/>
                  </a:lnTo>
                  <a:lnTo>
                    <a:pt x="3042735" y="1344760"/>
                  </a:lnTo>
                  <a:lnTo>
                    <a:pt x="0" y="1344760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3042735" cy="13828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4674401" y="2903493"/>
            <a:ext cx="8915386" cy="9920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195"/>
              </a:lnSpc>
              <a:spcBef>
                <a:spcPct val="0"/>
              </a:spcBef>
            </a:pPr>
            <a:r>
              <a:rPr lang="en-US" sz="5854">
                <a:solidFill>
                  <a:srgbClr val="FDFDFD"/>
                </a:solidFill>
                <a:latin typeface="Open Sans Extra Bold"/>
              </a:rPr>
              <a:t>Logistic Regression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896755" y="4217417"/>
            <a:ext cx="10494490" cy="26752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68"/>
              </a:lnSpc>
              <a:spcBef>
                <a:spcPct val="0"/>
              </a:spcBef>
            </a:pPr>
            <a:r>
              <a:rPr lang="en-US" sz="3048" spc="-60">
                <a:solidFill>
                  <a:srgbClr val="FDFDFD"/>
                </a:solidFill>
                <a:latin typeface="Poppins"/>
              </a:rPr>
              <a:t>We use </a:t>
            </a:r>
            <a:r>
              <a:rPr lang="en-US" sz="3048" spc="-60" u="sng">
                <a:solidFill>
                  <a:srgbClr val="FDFDFD"/>
                </a:solidFill>
                <a:latin typeface="Poppins"/>
                <a:hlinkClick r:id="rId2" tooltip="https://www.baeldung.com/cs/linear-vs-logistic-regression#logistic-regression"/>
              </a:rPr>
              <a:t>logistic regression</a:t>
            </a:r>
            <a:r>
              <a:rPr lang="en-US" sz="3048" spc="-60">
                <a:solidFill>
                  <a:srgbClr val="FDFDFD"/>
                </a:solidFill>
                <a:latin typeface="Poppins"/>
              </a:rPr>
              <a:t> to solve </a:t>
            </a:r>
            <a:r>
              <a:rPr lang="en-US" sz="3048" spc="-60" u="sng">
                <a:solidFill>
                  <a:srgbClr val="FDFDFD"/>
                </a:solidFill>
                <a:latin typeface="Poppins"/>
                <a:hlinkClick r:id="rId3" tooltip="https://www.baeldung.com/cs/machine-learning-intro#classification"/>
              </a:rPr>
              <a:t>classification</a:t>
            </a:r>
            <a:r>
              <a:rPr lang="en-US" sz="3048" spc="-60">
                <a:solidFill>
                  <a:srgbClr val="FDFDFD"/>
                </a:solidFill>
                <a:latin typeface="Poppins"/>
              </a:rPr>
              <a:t> problems where the outcome is a discrete variable. Usually, we use it to solve </a:t>
            </a:r>
            <a:r>
              <a:rPr lang="en-US" sz="3048" spc="-60" u="sng">
                <a:solidFill>
                  <a:srgbClr val="FDFDFD"/>
                </a:solidFill>
                <a:latin typeface="Poppins"/>
                <a:hlinkClick r:id="rId4" tooltip="https://www.baeldung.com/cs/classification-model-evaluation#binary-classification"/>
              </a:rPr>
              <a:t>binary classification</a:t>
            </a:r>
            <a:r>
              <a:rPr lang="en-US" sz="3048" spc="-60">
                <a:solidFill>
                  <a:srgbClr val="FDFDFD"/>
                </a:solidFill>
                <a:latin typeface="Poppins"/>
              </a:rPr>
              <a:t> problems. As the name suggests, binary classification problems have two possible outputs.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123887" y="-2346523"/>
            <a:ext cx="4693046" cy="4693046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8090484" y="1343409"/>
            <a:ext cx="6299555" cy="2006228"/>
          </a:xfrm>
          <a:custGeom>
            <a:avLst/>
            <a:gdLst/>
            <a:ahLst/>
            <a:cxnLst/>
            <a:rect r="r" b="b" t="t" l="l"/>
            <a:pathLst>
              <a:path h="2006228" w="6299555">
                <a:moveTo>
                  <a:pt x="0" y="0"/>
                </a:moveTo>
                <a:lnTo>
                  <a:pt x="6299555" y="0"/>
                </a:lnTo>
                <a:lnTo>
                  <a:pt x="6299555" y="2006228"/>
                </a:lnTo>
                <a:lnTo>
                  <a:pt x="0" y="20062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2398959" y="4318282"/>
            <a:ext cx="13490081" cy="4447279"/>
          </a:xfrm>
          <a:custGeom>
            <a:avLst/>
            <a:gdLst/>
            <a:ahLst/>
            <a:cxnLst/>
            <a:rect r="r" b="b" t="t" l="l"/>
            <a:pathLst>
              <a:path h="4447279" w="13490081">
                <a:moveTo>
                  <a:pt x="0" y="0"/>
                </a:moveTo>
                <a:lnTo>
                  <a:pt x="13490082" y="0"/>
                </a:lnTo>
                <a:lnTo>
                  <a:pt x="13490082" y="4447280"/>
                </a:lnTo>
                <a:lnTo>
                  <a:pt x="0" y="44472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042220" y="1377577"/>
            <a:ext cx="8132432" cy="13684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1200"/>
              </a:lnSpc>
              <a:spcBef>
                <a:spcPct val="0"/>
              </a:spcBef>
            </a:pPr>
            <a:r>
              <a:rPr lang="en-US" sz="8000">
                <a:solidFill>
                  <a:srgbClr val="051D40"/>
                </a:solidFill>
                <a:latin typeface="Open Sans Extra Bold"/>
              </a:rPr>
              <a:t>Sigmoid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DAGBDfNXg3M</dc:identifier>
  <dcterms:modified xsi:type="dcterms:W3CDTF">2011-08-01T06:04:30Z</dcterms:modified>
  <cp:revision>1</cp:revision>
  <dc:title>Legendary Pokemon Classifer</dc:title>
</cp:coreProperties>
</file>

<file path=docProps/thumbnail.jpeg>
</file>